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7" r:id="rId3"/>
    <p:sldId id="257" r:id="rId4"/>
    <p:sldId id="278" r:id="rId5"/>
    <p:sldId id="272" r:id="rId6"/>
    <p:sldId id="269" r:id="rId7"/>
    <p:sldId id="270" r:id="rId8"/>
    <p:sldId id="274" r:id="rId9"/>
    <p:sldId id="275" r:id="rId10"/>
    <p:sldId id="271" r:id="rId11"/>
    <p:sldId id="276" r:id="rId12"/>
    <p:sldId id="273" r:id="rId13"/>
    <p:sldId id="277" r:id="rId14"/>
  </p:sldIdLst>
  <p:sldSz cx="9144000" cy="6858000" type="screen4x3"/>
  <p:notesSz cx="6858000" cy="9144000"/>
  <p:custShowLst>
    <p:custShow name="Custom Show 1" id="0">
      <p:sldLst>
        <p:sld r:id="rId2"/>
        <p:sld r:id="rId3"/>
        <p:sld r:id="rId4"/>
        <p:sld r:id="rId6"/>
        <p:sld r:id="rId7"/>
        <p:sld r:id="rId8"/>
        <p:sld r:id="rId9"/>
        <p:sld r:id="rId10"/>
        <p:sld r:id="rId11"/>
        <p:sld r:id="rId12"/>
        <p:sld r:id="rId1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6600"/>
    <a:srgbClr val="99CC00"/>
    <a:srgbClr val="EEB500"/>
    <a:srgbClr val="00A1DA"/>
    <a:srgbClr val="803D06"/>
    <a:srgbClr val="009900"/>
    <a:srgbClr val="4E11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9" autoAdjust="0"/>
    <p:restoredTop sz="94721" autoAdjust="0"/>
  </p:normalViewPr>
  <p:slideViewPr>
    <p:cSldViewPr>
      <p:cViewPr>
        <p:scale>
          <a:sx n="66" d="100"/>
          <a:sy n="66" d="100"/>
        </p:scale>
        <p:origin x="-960" y="-468"/>
      </p:cViewPr>
      <p:guideLst>
        <p:guide orient="horz" pos="2160"/>
        <p:guide pos="2880"/>
      </p:guideLst>
    </p:cSldViewPr>
  </p:slideViewPr>
  <p:outlineViewPr>
    <p:cViewPr>
      <p:scale>
        <a:sx n="33" d="100"/>
        <a:sy n="33" d="100"/>
      </p:scale>
      <p:origin x="0" y="2111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5207F8-1DD8-4E49-B20E-BDD8DD83489A}" type="datetimeFigureOut">
              <a:rPr lang="en-US" smtClean="0"/>
              <a:pPr/>
              <a:t>1/22/2013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BDD52D-0ED0-4344-9496-E7E8B54FD657}" type="slidenum">
              <a:rPr lang="en-US" smtClean="0"/>
              <a:pPr/>
              <a:t>‹#›</a:t>
            </a:fld>
            <a:endParaRPr lang="en-US" dirty="0"/>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2D8E7-A930-4E67-A5DF-27DE6F304029}" type="datetimeFigureOut">
              <a:rPr lang="en-US" smtClean="0"/>
              <a:pPr/>
              <a:t>1/22/2013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A1137-FAA8-4FD0-B815-45EB778820D6}" type="slidenum">
              <a:rPr lang="en-US" smtClean="0"/>
              <a:pPr/>
              <a:t>‹#›</a:t>
            </a:fld>
            <a:endParaRPr lang="en-US" dirty="0"/>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1137-FAA8-4FD0-B815-45EB778820D6}" type="slidenum">
              <a:rPr lang="en-US" smtClean="0"/>
              <a:pPr/>
              <a:t>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A8868-9D8F-412E-BB2A-309DB6CFF708}" type="datetime1">
              <a:rPr lang="en-US" smtClean="0"/>
              <a:pPr/>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BA2F8-A6ED-4B48-A637-99A492169908}" type="datetime1">
              <a:rPr lang="en-US" smtClean="0"/>
              <a:pPr/>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9BE49-52DE-427E-A259-CDAC4514482B}" type="datetime1">
              <a:rPr lang="en-US" smtClean="0"/>
              <a:pPr/>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72C2F-D894-4D9C-B1CB-9751FDFFD854}" type="datetime1">
              <a:rPr lang="en-US" smtClean="0"/>
              <a:pPr/>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ADBA2-C578-42B2-8883-54F0EAC60AB3}" type="datetime1">
              <a:rPr lang="en-US" smtClean="0"/>
              <a:pPr/>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68343-BA3E-41BE-A6E3-1B5F1A7B8D8B}" type="datetime1">
              <a:rPr lang="en-US" smtClean="0"/>
              <a:pPr/>
              <a:t>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6D0E1-A520-451B-B30F-05A7ADF70FC4}" type="datetime1">
              <a:rPr lang="en-US" smtClean="0"/>
              <a:pPr/>
              <a:t>1/22/2013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3DF35-6F21-4FD1-8BE9-200572F1D795}" type="datetime1">
              <a:rPr lang="en-US" smtClean="0"/>
              <a:pPr/>
              <a:t>1/22/2013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F527B-2B70-4F76-BCDA-A3F3D1536002}" type="datetime1">
              <a:rPr lang="en-US" smtClean="0"/>
              <a:pPr/>
              <a:t>1/22/2013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C33E9-E51D-4D7E-9441-5A1EA291F1FF}" type="datetime1">
              <a:rPr lang="en-US" smtClean="0"/>
              <a:pPr/>
              <a:t>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807C1-013F-4302-95B3-397897A139A0}" type="datetime1">
              <a:rPr lang="en-US" smtClean="0"/>
              <a:pPr/>
              <a:t>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D50519-E0F8-4714-BFB4-A35072A77F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67B95-45E9-4925-9E1B-8E436525D8E7}" type="datetime1">
              <a:rPr lang="en-US" smtClean="0"/>
              <a:pPr/>
              <a:t>1/22/2013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0519-E0F8-4714-BFB4-A35072A77F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monarchgroupindia.com/" TargetMode="External"/><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info@monarchlifespace.com" TargetMode="External"/><Relationship Id="rId5" Type="http://schemas.openxmlformats.org/officeDocument/2006/relationships/hyperlink" Target="http://www.monarchlifespace.com/" TargetMode="External"/><Relationship Id="rId4" Type="http://schemas.openxmlformats.org/officeDocument/2006/relationships/hyperlink" Target="mailto:info@monarchgroupindia.com" TargetMode="External"/><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4.jpeg"/><Relationship Id="rId4" Type="http://schemas.openxmlformats.org/officeDocument/2006/relationships/hyperlink" Target="http://images.google.co.in/imgres?imgurl=http://www.citizensam.org/graphics/Thank-you-2.jpg&amp;imgrefurl=http://www.citizensam.org/html/thankyous.html&amp;usg=__2eLYgFirPsAE2rwFYdsEtm8CERU=&amp;h=267&amp;w=290&amp;sz=11&amp;hl=en&amp;start=6&amp;um=1&amp;tbnid=buJuHfCSUKShyM:&amp;tbnh=106&amp;tbnw=115&amp;prev=/images?q=Thank+You&amp;hl=en&amp;sa=G&amp;um=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7.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2.png"/><Relationship Id="rId4" Type="http://schemas.openxmlformats.org/officeDocument/2006/relationships/image" Target="../media/image25.jpe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jpe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2.png"/><Relationship Id="rId4" Type="http://schemas.openxmlformats.org/officeDocument/2006/relationships/image" Target="../media/image31.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2.png"/><Relationship Id="rId4" Type="http://schemas.openxmlformats.org/officeDocument/2006/relationships/image" Target="../media/image37.jpe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33400" y="381000"/>
            <a:ext cx="8001000" cy="5791200"/>
          </a:xfrm>
          <a:ln>
            <a:solidFill>
              <a:schemeClr val="bg1"/>
            </a:solidFill>
          </a:ln>
          <a:effectLst>
            <a:innerShdw blurRad="63500" dist="50800" dir="13500000">
              <a:prstClr val="black">
                <a:alpha val="50000"/>
              </a:prstClr>
            </a:innerShdw>
          </a:effectLst>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p:txBody>
      </p:sp>
      <p:pic>
        <p:nvPicPr>
          <p:cNvPr id="4098" name="Picture 2" descr="\\Monarch9\d\logo.jpg"/>
          <p:cNvPicPr>
            <a:picLocks noChangeAspect="1" noChangeArrowheads="1"/>
          </p:cNvPicPr>
          <p:nvPr/>
        </p:nvPicPr>
        <p:blipFill>
          <a:blip r:embed="rId4" cstate="print"/>
          <a:srcRect/>
          <a:stretch>
            <a:fillRect/>
          </a:stretch>
        </p:blipFill>
        <p:spPr bwMode="auto">
          <a:xfrm>
            <a:off x="2667000" y="1421271"/>
            <a:ext cx="4038600" cy="3988929"/>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11430" y="6640830"/>
            <a:ext cx="9153525" cy="219075"/>
          </a:xfrm>
          <a:prstGeom prst="rect">
            <a:avLst/>
          </a:prstGeom>
          <a:noFill/>
          <a:ln w="9525">
            <a:noFill/>
            <a:miter lim="800000"/>
            <a:headEnd/>
            <a:tailEnd/>
          </a:ln>
          <a:effectLst/>
        </p:spPr>
      </p:pic>
      <p:sp>
        <p:nvSpPr>
          <p:cNvPr id="7" name="Rectangle 6"/>
          <p:cNvSpPr/>
          <p:nvPr/>
        </p:nvSpPr>
        <p:spPr>
          <a:xfrm>
            <a:off x="0" y="5638800"/>
            <a:ext cx="9144000" cy="553998"/>
          </a:xfrm>
          <a:prstGeom prst="rect">
            <a:avLst/>
          </a:prstGeom>
        </p:spPr>
        <p:txBody>
          <a:bodyPr wrap="square">
            <a:spAutoFit/>
          </a:bodyPr>
          <a:lstStyle/>
          <a:p>
            <a:r>
              <a:rPr lang="en-US" sz="3000" b="1" cap="all" dirty="0" smtClean="0">
                <a:ln/>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MONARCH INDIA INFRACON Private limited</a:t>
            </a:r>
          </a:p>
        </p:txBody>
      </p:sp>
    </p:spTree>
    <p:custDataLst>
      <p:tags r:id="rId1"/>
    </p:custDataLst>
  </p:cSld>
  <p:clrMapOvr>
    <a:masterClrMapping/>
  </p:clrMapOvr>
  <p:transition advTm="6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685800"/>
            <a:ext cx="8001000" cy="8382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800" dirty="0" smtClean="0">
              <a:cs typeface="Arial Unicode MS" charset="0"/>
            </a:endParaRPr>
          </a:p>
          <a:p>
            <a:pPr>
              <a:buFont typeface="Arial" pitchFamily="34" charset="0"/>
              <a:buChar char="•"/>
            </a:pPr>
            <a:endParaRPr lang="en-US" sz="18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buFont typeface="Arial" pitchFamily="34" charset="0"/>
              <a:buChar char="•"/>
            </a:pPr>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pPr>
              <a:buFont typeface="Arial" pitchFamily="34" charset="0"/>
              <a:buChar char="•"/>
            </a:pPr>
            <a:endParaRPr lang="en-US" dirty="0" smtClean="0">
              <a:solidFill>
                <a:srgbClr val="803D06"/>
              </a:solidFill>
              <a:latin typeface="Verdana" pitchFamily="34" charset="0"/>
            </a:endParaRPr>
          </a:p>
          <a:p>
            <a:pPr>
              <a:buFont typeface="Arial" pitchFamily="34" charset="0"/>
              <a:buChar char="•"/>
            </a:pPr>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Land SURVEY &amp; LAND PROCUREMENT</a:t>
            </a:r>
          </a:p>
          <a:p>
            <a:pPr>
              <a:buFont typeface="Arial" pitchFamily="34" charset="0"/>
              <a:buChar char="•"/>
            </a:pPr>
            <a:endParaRPr lang="en-US"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sp>
        <p:nvSpPr>
          <p:cNvPr id="7" name="Rectangle 6"/>
          <p:cNvSpPr/>
          <p:nvPr/>
        </p:nvSpPr>
        <p:spPr>
          <a:xfrm>
            <a:off x="381000" y="0"/>
            <a:ext cx="8229600" cy="4832092"/>
          </a:xfrm>
          <a:prstGeom prst="rect">
            <a:avLst/>
          </a:prstGeom>
        </p:spPr>
        <p:txBody>
          <a:bodyPr wrap="square">
            <a:spAutoFit/>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marL="571500" indent="-571500">
              <a:buFont typeface="Wingdings" charset="2"/>
              <a:buAutoNum type="arabicPeriod"/>
              <a:defRPr/>
            </a:pPr>
            <a:r>
              <a:rPr lang="en-US" sz="2000" dirty="0" smtClean="0">
                <a:solidFill>
                  <a:schemeClr val="accent6">
                    <a:lumMod val="50000"/>
                  </a:schemeClr>
                </a:solidFill>
                <a:latin typeface="Verdana" pitchFamily="34" charset="0"/>
              </a:rPr>
              <a:t>Land facilitators –brokers-farmers Networking.</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Land survey, Demarcation &amp; Phase wise Planning.</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Price Negotiation.</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Land aggregation and strategic tie-ups with land owners via primary documentation.</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Land legal Clearance Services.</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Other Government clearances.</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Land valuation and Registration.</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Post registration services.</a:t>
            </a:r>
          </a:p>
          <a:p>
            <a:pPr marL="571500" indent="-571500">
              <a:buFont typeface="Wingdings" charset="2"/>
              <a:buAutoNum type="arabicPeriod"/>
              <a:defRPr/>
            </a:pPr>
            <a:r>
              <a:rPr lang="en-US" sz="2000" dirty="0" smtClean="0">
                <a:solidFill>
                  <a:schemeClr val="accent6">
                    <a:lumMod val="50000"/>
                  </a:schemeClr>
                </a:solidFill>
                <a:latin typeface="Verdana" pitchFamily="34" charset="0"/>
              </a:rPr>
              <a:t>Peaceful Possession.</a:t>
            </a:r>
          </a:p>
        </p:txBody>
      </p:sp>
      <p:pic>
        <p:nvPicPr>
          <p:cNvPr id="8" name="Picture 2"/>
          <p:cNvPicPr>
            <a:picLocks noChangeAspect="1" noChangeArrowheads="1"/>
          </p:cNvPicPr>
          <p:nvPr/>
        </p:nvPicPr>
        <p:blipFill>
          <a:blip r:embed="rId4"/>
          <a:srcRect/>
          <a:stretch>
            <a:fillRect/>
          </a:stretch>
        </p:blipFill>
        <p:spPr bwMode="auto">
          <a:xfrm>
            <a:off x="-11430" y="6640830"/>
            <a:ext cx="9153525" cy="219075"/>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685800"/>
            <a:ext cx="8001000" cy="8382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800" dirty="0" smtClean="0">
              <a:cs typeface="Arial Unicode MS" charset="0"/>
            </a:endParaRPr>
          </a:p>
          <a:p>
            <a:pPr>
              <a:buFont typeface="Arial" pitchFamily="34" charset="0"/>
              <a:buChar char="•"/>
            </a:pPr>
            <a:endParaRPr lang="en-US" sz="18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buFont typeface="Arial" pitchFamily="34" charset="0"/>
              <a:buChar char="•"/>
            </a:pPr>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pPr>
              <a:buFont typeface="Arial" pitchFamily="34" charset="0"/>
              <a:buChar char="•"/>
            </a:pPr>
            <a:endParaRPr lang="en-US" dirty="0" smtClean="0">
              <a:solidFill>
                <a:srgbClr val="803D06"/>
              </a:solidFill>
              <a:latin typeface="Verdana" pitchFamily="34" charset="0"/>
            </a:endParaRPr>
          </a:p>
          <a:p>
            <a:pPr>
              <a:buFont typeface="Arial" pitchFamily="34" charset="0"/>
              <a:buChar char="•"/>
            </a:pPr>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MIIPL ADVANTAGE </a:t>
            </a:r>
            <a:endParaRPr lang="en-US" sz="2400" dirty="0" smtClean="0">
              <a:solidFill>
                <a:srgbClr val="803D06"/>
              </a:solidFill>
              <a:latin typeface="Verdana" pitchFamily="34" charset="0"/>
            </a:endParaRPr>
          </a:p>
          <a:p>
            <a:pPr>
              <a:buFont typeface="Arial" pitchFamily="34" charset="0"/>
              <a:buChar char="•"/>
            </a:pPr>
            <a:endParaRPr lang="en-US"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4"/>
          <a:srcRect/>
          <a:stretch>
            <a:fillRect/>
          </a:stretch>
        </p:blipFill>
        <p:spPr bwMode="auto">
          <a:xfrm>
            <a:off x="7467600" y="533400"/>
            <a:ext cx="1295400" cy="1335578"/>
          </a:xfrm>
          <a:prstGeom prst="rect">
            <a:avLst/>
          </a:prstGeom>
          <a:noFill/>
        </p:spPr>
      </p:pic>
      <p:sp>
        <p:nvSpPr>
          <p:cNvPr id="7" name="Rectangle 6"/>
          <p:cNvSpPr/>
          <p:nvPr/>
        </p:nvSpPr>
        <p:spPr>
          <a:xfrm>
            <a:off x="228600" y="304800"/>
            <a:ext cx="8229600" cy="5132174"/>
          </a:xfrm>
          <a:prstGeom prst="rect">
            <a:avLst/>
          </a:prstGeom>
        </p:spPr>
        <p:txBody>
          <a:bodyPr wrap="square">
            <a:spAutoFit/>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buFont typeface="Arial" pitchFamily="34" charset="0"/>
              <a:buChar char="•"/>
            </a:pPr>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Rich Experience, Knowledge and Expertise.</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Quality of services.</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Total Solutions through Single Window Assistance.</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Consultancy for Best Construction Options.</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Focus on Long, Trustworthy and crystal clear harmonious Business relationships.</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Proper Understanding of Client’s Requirement &amp; Needs.</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Hassle free services through strong documentation.</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Complete Transparency in business.</a:t>
            </a:r>
          </a:p>
          <a:p>
            <a:pPr marL="431800" indent="-323850">
              <a:spcBef>
                <a:spcPts val="5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rgbClr val="803D06"/>
                </a:solidFill>
                <a:latin typeface="Verdana" pitchFamily="34" charset="0"/>
                <a:cs typeface="Arial Unicode MS" charset="0"/>
              </a:rPr>
              <a:t>Excellence in Service and Quality in implementation.</a:t>
            </a:r>
            <a:endParaRPr lang="en-US" sz="2000" dirty="0">
              <a:solidFill>
                <a:srgbClr val="803D06"/>
              </a:solidFill>
              <a:latin typeface="Verdana" pitchFamily="34" charset="0"/>
            </a:endParaRPr>
          </a:p>
        </p:txBody>
      </p:sp>
      <p:pic>
        <p:nvPicPr>
          <p:cNvPr id="8" name="Picture 2"/>
          <p:cNvPicPr>
            <a:picLocks noChangeAspect="1" noChangeArrowheads="1"/>
          </p:cNvPicPr>
          <p:nvPr/>
        </p:nvPicPr>
        <p:blipFill>
          <a:blip r:embed="rId5"/>
          <a:srcRect/>
          <a:stretch>
            <a:fillRect/>
          </a:stretch>
        </p:blipFill>
        <p:spPr bwMode="auto">
          <a:xfrm>
            <a:off x="-11430" y="6640830"/>
            <a:ext cx="9153525" cy="219075"/>
          </a:xfrm>
          <a:prstGeom prst="rect">
            <a:avLst/>
          </a:prstGeom>
          <a:noFill/>
          <a:ln w="9525">
            <a:noFill/>
            <a:miter lim="800000"/>
            <a:headEnd/>
            <a:tailEnd/>
          </a:ln>
          <a:effectLst/>
        </p:spPr>
      </p:pic>
    </p:spTree>
    <p:custDataLst>
      <p:tags r:id="rId1"/>
    </p:custData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33400" y="381000"/>
            <a:ext cx="8305800" cy="59436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r>
              <a:rPr lang="en-US" sz="2800" b="1" cap="all" dirty="0" smtClean="0">
                <a:ln/>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MONARCH INDIA INFRACON Private limited</a:t>
            </a:r>
          </a:p>
          <a:p>
            <a:endParaRPr lang="en-US" sz="1400" dirty="0" smtClean="0">
              <a:solidFill>
                <a:schemeClr val="tx1">
                  <a:lumMod val="95000"/>
                  <a:lumOff val="5000"/>
                </a:schemeClr>
              </a:solidFill>
              <a:latin typeface="Verdana" pitchFamily="34" charset="0"/>
            </a:endParaRPr>
          </a:p>
          <a:p>
            <a:endParaRPr lang="en-US" sz="1400" dirty="0" smtClean="0">
              <a:solidFill>
                <a:schemeClr val="tx1">
                  <a:lumMod val="95000"/>
                  <a:lumOff val="5000"/>
                </a:schemeClr>
              </a:solidFill>
              <a:latin typeface="Verdana" pitchFamily="34" charset="0"/>
            </a:endParaRPr>
          </a:p>
          <a:p>
            <a:r>
              <a:rPr lang="en-US" sz="1400" b="1" dirty="0" smtClean="0">
                <a:solidFill>
                  <a:schemeClr val="tx1">
                    <a:lumMod val="95000"/>
                    <a:lumOff val="5000"/>
                  </a:schemeClr>
                </a:solidFill>
                <a:latin typeface="Verdana" pitchFamily="34" charset="0"/>
              </a:rPr>
              <a:t>Head Office</a:t>
            </a:r>
            <a:r>
              <a:rPr lang="en-US" sz="1400" dirty="0" smtClean="0">
                <a:solidFill>
                  <a:schemeClr val="tx1">
                    <a:lumMod val="95000"/>
                    <a:lumOff val="5000"/>
                  </a:schemeClr>
                </a:solidFill>
                <a:latin typeface="Verdana" pitchFamily="34" charset="0"/>
              </a:rPr>
              <a:t>				</a:t>
            </a:r>
            <a:r>
              <a:rPr lang="en-US" sz="1400" b="1" dirty="0" smtClean="0">
                <a:solidFill>
                  <a:schemeClr val="tx1">
                    <a:lumMod val="95000"/>
                    <a:lumOff val="5000"/>
                  </a:schemeClr>
                </a:solidFill>
                <a:latin typeface="Verdana" pitchFamily="34" charset="0"/>
              </a:rPr>
              <a:t>Branch Office</a:t>
            </a:r>
          </a:p>
          <a:p>
            <a:r>
              <a:rPr lang="en-US" sz="1400" dirty="0" smtClean="0">
                <a:solidFill>
                  <a:schemeClr val="tx1">
                    <a:lumMod val="95000"/>
                    <a:lumOff val="5000"/>
                  </a:schemeClr>
                </a:solidFill>
                <a:latin typeface="Verdana" pitchFamily="34" charset="0"/>
              </a:rPr>
              <a:t>6</a:t>
            </a:r>
            <a:r>
              <a:rPr lang="en-US" sz="1400" baseline="30000" dirty="0" smtClean="0">
                <a:solidFill>
                  <a:schemeClr val="tx1">
                    <a:lumMod val="95000"/>
                    <a:lumOff val="5000"/>
                  </a:schemeClr>
                </a:solidFill>
                <a:latin typeface="Verdana" pitchFamily="34" charset="0"/>
              </a:rPr>
              <a:t>th</a:t>
            </a:r>
            <a:r>
              <a:rPr lang="en-US" sz="1400" dirty="0" smtClean="0">
                <a:solidFill>
                  <a:schemeClr val="tx1">
                    <a:lumMod val="95000"/>
                    <a:lumOff val="5000"/>
                  </a:schemeClr>
                </a:solidFill>
                <a:latin typeface="Verdana" pitchFamily="34" charset="0"/>
              </a:rPr>
              <a:t> Ravi </a:t>
            </a:r>
            <a:r>
              <a:rPr lang="en-US" sz="1400" dirty="0" err="1" smtClean="0">
                <a:solidFill>
                  <a:schemeClr val="tx1">
                    <a:lumMod val="95000"/>
                    <a:lumOff val="5000"/>
                  </a:schemeClr>
                </a:solidFill>
                <a:latin typeface="Verdana" pitchFamily="34" charset="0"/>
              </a:rPr>
              <a:t>Pushp</a:t>
            </a:r>
            <a:r>
              <a:rPr lang="en-US" sz="1400" dirty="0" smtClean="0">
                <a:solidFill>
                  <a:schemeClr val="tx1">
                    <a:lumMod val="95000"/>
                    <a:lumOff val="5000"/>
                  </a:schemeClr>
                </a:solidFill>
                <a:latin typeface="Verdana" pitchFamily="34" charset="0"/>
              </a:rPr>
              <a:t> Apartment, 3</a:t>
            </a:r>
            <a:r>
              <a:rPr lang="en-US" sz="1400" baseline="30000" dirty="0" smtClean="0">
                <a:solidFill>
                  <a:schemeClr val="tx1">
                    <a:lumMod val="95000"/>
                    <a:lumOff val="5000"/>
                  </a:schemeClr>
                </a:solidFill>
                <a:latin typeface="Verdana" pitchFamily="34" charset="0"/>
              </a:rPr>
              <a:t>rd</a:t>
            </a:r>
            <a:r>
              <a:rPr lang="en-US" sz="1400" dirty="0" smtClean="0">
                <a:solidFill>
                  <a:schemeClr val="tx1">
                    <a:lumMod val="95000"/>
                    <a:lumOff val="5000"/>
                  </a:schemeClr>
                </a:solidFill>
                <a:latin typeface="Verdana" pitchFamily="34" charset="0"/>
              </a:rPr>
              <a:t> floor		12/13, </a:t>
            </a:r>
            <a:r>
              <a:rPr lang="en-US" sz="1400" dirty="0" err="1" smtClean="0">
                <a:solidFill>
                  <a:schemeClr val="tx1">
                    <a:lumMod val="95000"/>
                    <a:lumOff val="5000"/>
                  </a:schemeClr>
                </a:solidFill>
                <a:latin typeface="Verdana" pitchFamily="34" charset="0"/>
              </a:rPr>
              <a:t>Mahajan</a:t>
            </a:r>
            <a:r>
              <a:rPr lang="en-US" sz="1400" dirty="0" smtClean="0">
                <a:solidFill>
                  <a:schemeClr val="tx1">
                    <a:lumMod val="95000"/>
                    <a:lumOff val="5000"/>
                  </a:schemeClr>
                </a:solidFill>
                <a:latin typeface="Verdana" pitchFamily="34" charset="0"/>
              </a:rPr>
              <a:t> Building,</a:t>
            </a:r>
          </a:p>
          <a:p>
            <a:r>
              <a:rPr lang="en-US" sz="1400" dirty="0" smtClean="0">
                <a:solidFill>
                  <a:schemeClr val="tx1">
                    <a:lumMod val="95000"/>
                    <a:lumOff val="5000"/>
                  </a:schemeClr>
                </a:solidFill>
                <a:latin typeface="Verdana" pitchFamily="34" charset="0"/>
              </a:rPr>
              <a:t>Behind </a:t>
            </a:r>
            <a:r>
              <a:rPr lang="en-US" sz="1400" dirty="0" err="1" smtClean="0">
                <a:solidFill>
                  <a:schemeClr val="tx1">
                    <a:lumMod val="95000"/>
                    <a:lumOff val="5000"/>
                  </a:schemeClr>
                </a:solidFill>
                <a:latin typeface="Verdana" pitchFamily="34" charset="0"/>
              </a:rPr>
              <a:t>Navneet</a:t>
            </a:r>
            <a:r>
              <a:rPr lang="en-US" sz="1400" dirty="0" smtClean="0">
                <a:solidFill>
                  <a:schemeClr val="tx1">
                    <a:lumMod val="95000"/>
                    <a:lumOff val="5000"/>
                  </a:schemeClr>
                </a:solidFill>
                <a:latin typeface="Verdana" pitchFamily="34" charset="0"/>
              </a:rPr>
              <a:t> </a:t>
            </a:r>
            <a:r>
              <a:rPr lang="en-US" sz="1400" dirty="0" err="1" smtClean="0">
                <a:solidFill>
                  <a:schemeClr val="tx1">
                    <a:lumMod val="95000"/>
                    <a:lumOff val="5000"/>
                  </a:schemeClr>
                </a:solidFill>
                <a:latin typeface="Verdana" pitchFamily="34" charset="0"/>
              </a:rPr>
              <a:t>prakashan</a:t>
            </a:r>
            <a:r>
              <a:rPr lang="en-US" sz="1400" dirty="0" smtClean="0">
                <a:solidFill>
                  <a:schemeClr val="tx1">
                    <a:lumMod val="95000"/>
                    <a:lumOff val="5000"/>
                  </a:schemeClr>
                </a:solidFill>
                <a:latin typeface="Verdana" pitchFamily="34" charset="0"/>
              </a:rPr>
              <a:t>,			1</a:t>
            </a:r>
            <a:r>
              <a:rPr lang="en-US" sz="1400" baseline="30000" dirty="0" smtClean="0">
                <a:solidFill>
                  <a:schemeClr val="tx1">
                    <a:lumMod val="95000"/>
                    <a:lumOff val="5000"/>
                  </a:schemeClr>
                </a:solidFill>
                <a:latin typeface="Verdana" pitchFamily="34" charset="0"/>
              </a:rPr>
              <a:t>st</a:t>
            </a:r>
            <a:r>
              <a:rPr lang="en-US" sz="1400" dirty="0" smtClean="0">
                <a:solidFill>
                  <a:schemeClr val="tx1">
                    <a:lumMod val="95000"/>
                    <a:lumOff val="5000"/>
                  </a:schemeClr>
                </a:solidFill>
                <a:latin typeface="Verdana" pitchFamily="34" charset="0"/>
              </a:rPr>
              <a:t> floor, Opp. Mega Mall,</a:t>
            </a:r>
          </a:p>
          <a:p>
            <a:r>
              <a:rPr lang="en-US" sz="1400" dirty="0" smtClean="0">
                <a:solidFill>
                  <a:schemeClr val="tx1">
                    <a:lumMod val="95000"/>
                    <a:lumOff val="5000"/>
                  </a:schemeClr>
                </a:solidFill>
                <a:latin typeface="Verdana" pitchFamily="34" charset="0"/>
              </a:rPr>
              <a:t>Off </a:t>
            </a:r>
            <a:r>
              <a:rPr lang="en-US" sz="1400" dirty="0" err="1" smtClean="0">
                <a:solidFill>
                  <a:schemeClr val="tx1">
                    <a:lumMod val="95000"/>
                    <a:lumOff val="5000"/>
                  </a:schemeClr>
                </a:solidFill>
                <a:latin typeface="Verdana" pitchFamily="34" charset="0"/>
              </a:rPr>
              <a:t>Gurukul</a:t>
            </a:r>
            <a:r>
              <a:rPr lang="en-US" sz="1400" dirty="0" smtClean="0">
                <a:solidFill>
                  <a:schemeClr val="tx1">
                    <a:lumMod val="95000"/>
                    <a:lumOff val="5000"/>
                  </a:schemeClr>
                </a:solidFill>
                <a:latin typeface="Verdana" pitchFamily="34" charset="0"/>
              </a:rPr>
              <a:t> Road, </a:t>
            </a:r>
            <a:r>
              <a:rPr lang="en-US" sz="1400" dirty="0" err="1" smtClean="0">
                <a:solidFill>
                  <a:schemeClr val="tx1">
                    <a:lumMod val="95000"/>
                    <a:lumOff val="5000"/>
                  </a:schemeClr>
                </a:solidFill>
                <a:latin typeface="Verdana" pitchFamily="34" charset="0"/>
              </a:rPr>
              <a:t>Memnagar</a:t>
            </a:r>
            <a:r>
              <a:rPr lang="en-US" sz="1400" dirty="0" smtClean="0">
                <a:solidFill>
                  <a:schemeClr val="tx1">
                    <a:lumMod val="95000"/>
                    <a:lumOff val="5000"/>
                  </a:schemeClr>
                </a:solidFill>
                <a:latin typeface="Verdana" pitchFamily="34" charset="0"/>
              </a:rPr>
              <a:t>.			Tramway Road,</a:t>
            </a:r>
          </a:p>
          <a:p>
            <a:r>
              <a:rPr lang="en-US" sz="1400" dirty="0" smtClean="0">
                <a:solidFill>
                  <a:schemeClr val="tx1">
                    <a:lumMod val="95000"/>
                    <a:lumOff val="5000"/>
                  </a:schemeClr>
                </a:solidFill>
                <a:latin typeface="Verdana" pitchFamily="34" charset="0"/>
              </a:rPr>
              <a:t>Ahmedabad : 380 052, Gujarat – India.		Surendranagar : 363001.</a:t>
            </a:r>
          </a:p>
          <a:p>
            <a:r>
              <a:rPr lang="en-US" sz="1400" dirty="0" smtClean="0">
                <a:solidFill>
                  <a:schemeClr val="tx1">
                    <a:lumMod val="95000"/>
                    <a:lumOff val="5000"/>
                  </a:schemeClr>
                </a:solidFill>
                <a:latin typeface="Verdana" pitchFamily="34" charset="0"/>
              </a:rPr>
              <a:t>Tele. + 91 – 79 – 27431908.			Gujarat - India. 	</a:t>
            </a:r>
          </a:p>
          <a:p>
            <a:r>
              <a:rPr lang="en-US" sz="1400" dirty="0" smtClean="0">
                <a:solidFill>
                  <a:schemeClr val="tx1">
                    <a:lumMod val="95000"/>
                    <a:lumOff val="5000"/>
                  </a:schemeClr>
                </a:solidFill>
                <a:latin typeface="Verdana" pitchFamily="34" charset="0"/>
              </a:rPr>
              <a:t>Fax : + 91 – 79 – 27499963.			Tele - fax : +  91 – 2752 – 235958.</a:t>
            </a:r>
          </a:p>
          <a:p>
            <a:r>
              <a:rPr lang="en-US" sz="1400" dirty="0" smtClean="0">
                <a:solidFill>
                  <a:schemeClr val="tx1">
                    <a:lumMod val="95000"/>
                    <a:lumOff val="5000"/>
                  </a:schemeClr>
                </a:solidFill>
                <a:latin typeface="Verdana" pitchFamily="34" charset="0"/>
              </a:rPr>
              <a:t>Website: </a:t>
            </a:r>
            <a:r>
              <a:rPr lang="en-US" sz="1400" dirty="0" smtClean="0">
                <a:solidFill>
                  <a:schemeClr val="tx1">
                    <a:lumMod val="95000"/>
                    <a:lumOff val="5000"/>
                  </a:schemeClr>
                </a:solidFill>
                <a:latin typeface="Verdana" pitchFamily="34" charset="0"/>
                <a:hlinkClick r:id="rId3"/>
              </a:rPr>
              <a:t>www.monarchgroupindia.com</a:t>
            </a:r>
            <a:r>
              <a:rPr lang="en-US" sz="1400" dirty="0" smtClean="0">
                <a:solidFill>
                  <a:schemeClr val="tx1">
                    <a:lumMod val="95000"/>
                    <a:lumOff val="5000"/>
                  </a:schemeClr>
                </a:solidFill>
                <a:latin typeface="Verdana" pitchFamily="34" charset="0"/>
              </a:rPr>
              <a:t>		Email: </a:t>
            </a:r>
            <a:r>
              <a:rPr lang="en-US" sz="1400" dirty="0" smtClean="0">
                <a:solidFill>
                  <a:schemeClr val="tx1">
                    <a:lumMod val="95000"/>
                    <a:lumOff val="5000"/>
                  </a:schemeClr>
                </a:solidFill>
                <a:latin typeface="Verdana" pitchFamily="34" charset="0"/>
                <a:hlinkClick r:id="rId4"/>
              </a:rPr>
              <a:t>info@monarchgroupindia.com</a:t>
            </a:r>
            <a:endParaRPr lang="en-US" sz="1400" dirty="0" smtClean="0">
              <a:solidFill>
                <a:schemeClr val="tx1">
                  <a:lumMod val="95000"/>
                  <a:lumOff val="5000"/>
                </a:schemeClr>
              </a:solidFill>
              <a:latin typeface="Verdana" pitchFamily="34" charset="0"/>
            </a:endParaRPr>
          </a:p>
          <a:p>
            <a:r>
              <a:rPr lang="en-US" sz="1400" dirty="0" smtClean="0">
                <a:solidFill>
                  <a:schemeClr val="tx1">
                    <a:lumMod val="95000"/>
                    <a:lumOff val="5000"/>
                  </a:schemeClr>
                </a:solidFill>
                <a:latin typeface="Verdana" pitchFamily="34" charset="0"/>
              </a:rPr>
              <a:t>Website: </a:t>
            </a:r>
            <a:r>
              <a:rPr lang="en-US" sz="1400" dirty="0" smtClean="0">
                <a:solidFill>
                  <a:schemeClr val="tx1">
                    <a:lumMod val="95000"/>
                    <a:lumOff val="5000"/>
                  </a:schemeClr>
                </a:solidFill>
                <a:latin typeface="Verdana" pitchFamily="34" charset="0"/>
                <a:hlinkClick r:id="rId5"/>
              </a:rPr>
              <a:t>www.monarchlifespace.com</a:t>
            </a:r>
            <a:r>
              <a:rPr lang="en-US" sz="1400" dirty="0" smtClean="0">
                <a:solidFill>
                  <a:schemeClr val="tx1">
                    <a:lumMod val="95000"/>
                    <a:lumOff val="5000"/>
                  </a:schemeClr>
                </a:solidFill>
                <a:latin typeface="Verdana" pitchFamily="34" charset="0"/>
              </a:rPr>
              <a:t>		Email: </a:t>
            </a:r>
            <a:r>
              <a:rPr lang="en-US" sz="1400" dirty="0" smtClean="0">
                <a:solidFill>
                  <a:schemeClr val="tx1">
                    <a:lumMod val="95000"/>
                    <a:lumOff val="5000"/>
                  </a:schemeClr>
                </a:solidFill>
                <a:latin typeface="Verdana" pitchFamily="34" charset="0"/>
                <a:hlinkClick r:id="rId6"/>
              </a:rPr>
              <a:t>info@monarchlifespace.com</a:t>
            </a:r>
            <a:r>
              <a:rPr lang="en-US" sz="1400" dirty="0" smtClean="0">
                <a:solidFill>
                  <a:schemeClr val="tx1">
                    <a:lumMod val="95000"/>
                    <a:lumOff val="5000"/>
                  </a:schemeClr>
                </a:solidFill>
                <a:latin typeface="Verdana" pitchFamily="34" charset="0"/>
              </a:rPr>
              <a:t> </a:t>
            </a:r>
            <a:endParaRPr lang="en-US" sz="1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p:txBody>
      </p:sp>
      <p:pic>
        <p:nvPicPr>
          <p:cNvPr id="7" name="Picture 2" descr="C:\Documents and Settings\Administrator\Desktop\MONARCH logo.JPG"/>
          <p:cNvPicPr>
            <a:picLocks noChangeAspect="1" noChangeArrowheads="1"/>
          </p:cNvPicPr>
          <p:nvPr/>
        </p:nvPicPr>
        <p:blipFill>
          <a:blip r:embed="rId7"/>
          <a:srcRect/>
          <a:stretch>
            <a:fillRect/>
          </a:stretch>
        </p:blipFill>
        <p:spPr bwMode="auto">
          <a:xfrm>
            <a:off x="7467600" y="533400"/>
            <a:ext cx="1295400" cy="1335578"/>
          </a:xfrm>
          <a:prstGeom prst="rect">
            <a:avLst/>
          </a:prstGeom>
          <a:noFill/>
        </p:spPr>
      </p:pic>
      <p:pic>
        <p:nvPicPr>
          <p:cNvPr id="9" name="Picture 2"/>
          <p:cNvPicPr>
            <a:picLocks noChangeAspect="1" noChangeArrowheads="1"/>
          </p:cNvPicPr>
          <p:nvPr/>
        </p:nvPicPr>
        <p:blipFill>
          <a:blip r:embed="rId8"/>
          <a:srcRect/>
          <a:stretch>
            <a:fillRect/>
          </a:stretch>
        </p:blipFill>
        <p:spPr bwMode="auto">
          <a:xfrm>
            <a:off x="-11430" y="6640830"/>
            <a:ext cx="9153525" cy="219075"/>
          </a:xfrm>
          <a:prstGeom prst="rect">
            <a:avLst/>
          </a:prstGeom>
          <a:noFill/>
          <a:ln w="9525">
            <a:noFill/>
            <a:miter lim="800000"/>
            <a:headEnd/>
            <a:tailEnd/>
          </a:ln>
          <a:effectLst/>
        </p:spPr>
      </p:pic>
      <p:pic>
        <p:nvPicPr>
          <p:cNvPr id="5" name="Picture 2"/>
          <p:cNvPicPr>
            <a:picLocks noChangeAspect="1" noChangeArrowheads="1"/>
          </p:cNvPicPr>
          <p:nvPr/>
        </p:nvPicPr>
        <p:blipFill>
          <a:blip r:embed="rId9"/>
          <a:srcRect/>
          <a:stretch>
            <a:fillRect/>
          </a:stretch>
        </p:blipFill>
        <p:spPr bwMode="auto">
          <a:xfrm>
            <a:off x="609600" y="685800"/>
            <a:ext cx="1981200" cy="1066800"/>
          </a:xfrm>
          <a:prstGeom prst="rect">
            <a:avLst/>
          </a:prstGeom>
          <a:noFill/>
          <a:ln w="9525">
            <a:noFill/>
            <a:miter lim="800000"/>
            <a:headEnd/>
            <a:tailEnd/>
          </a:ln>
          <a:effectLst/>
        </p:spPr>
      </p:pic>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0" y="381000"/>
            <a:ext cx="9144000" cy="6248400"/>
          </a:xfrm>
        </p:spPr>
        <p:txBody>
          <a:bodyPr>
            <a:noAutofit/>
          </a:bodyPr>
          <a:lstStyle/>
          <a:p>
            <a:pPr algn="ctr"/>
            <a:r>
              <a:rPr lang="en-US" sz="2500" dirty="0" smtClean="0">
                <a:solidFill>
                  <a:srgbClr val="99CC00"/>
                </a:solidFill>
              </a:rPr>
              <a:t>GO GREEN </a:t>
            </a:r>
            <a:r>
              <a:rPr lang="en-US" sz="2500" dirty="0" smtClean="0">
                <a:solidFill>
                  <a:srgbClr val="EEB500"/>
                </a:solidFill>
              </a:rPr>
              <a:t>- CONSERVE ENVIRONMENT</a:t>
            </a:r>
            <a:endParaRPr lang="en-US" sz="2500" dirty="0" smtClean="0">
              <a:solidFill>
                <a:srgbClr val="EEB500"/>
              </a:solidFill>
              <a:latin typeface="Verdana" pitchFamily="34" charset="0"/>
            </a:endParaRPr>
          </a:p>
        </p:txBody>
      </p:sp>
      <p:pic>
        <p:nvPicPr>
          <p:cNvPr id="7"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8" name="Picture 11" descr="Thank-you-2">
            <a:hlinkClick r:id="rId4"/>
          </p:cNvPr>
          <p:cNvPicPr>
            <a:picLocks noChangeAspect="1" noChangeArrowheads="1"/>
          </p:cNvPicPr>
          <p:nvPr/>
        </p:nvPicPr>
        <p:blipFill>
          <a:blip r:embed="rId5"/>
          <a:srcRect/>
          <a:stretch>
            <a:fillRect/>
          </a:stretch>
        </p:blipFill>
        <p:spPr bwMode="auto">
          <a:xfrm>
            <a:off x="2667000" y="2514600"/>
            <a:ext cx="3276600" cy="2380284"/>
          </a:xfrm>
          <a:prstGeom prst="rect">
            <a:avLst/>
          </a:prstGeom>
          <a:noFill/>
          <a:ln w="9525">
            <a:noFill/>
            <a:miter lim="800000"/>
            <a:headEnd/>
            <a:tailEnd/>
          </a:ln>
        </p:spPr>
      </p:pic>
      <p:pic>
        <p:nvPicPr>
          <p:cNvPr id="9" name="Picture 2"/>
          <p:cNvPicPr>
            <a:picLocks noChangeAspect="1" noChangeArrowheads="1"/>
          </p:cNvPicPr>
          <p:nvPr/>
        </p:nvPicPr>
        <p:blipFill>
          <a:blip r:embed="rId6"/>
          <a:srcRect/>
          <a:stretch>
            <a:fillRect/>
          </a:stretch>
        </p:blipFill>
        <p:spPr bwMode="auto">
          <a:xfrm>
            <a:off x="-11430" y="6640830"/>
            <a:ext cx="9153525" cy="219075"/>
          </a:xfrm>
          <a:prstGeom prst="rect">
            <a:avLst/>
          </a:prstGeom>
          <a:noFill/>
          <a:ln w="9525">
            <a:noFill/>
            <a:miter lim="800000"/>
            <a:headEnd/>
            <a:tailEnd/>
          </a:ln>
          <a:effectLst/>
        </p:spPr>
      </p:pic>
      <p:cxnSp>
        <p:nvCxnSpPr>
          <p:cNvPr id="13" name="Straight Connector 12"/>
          <p:cNvCxnSpPr/>
          <p:nvPr/>
        </p:nvCxnSpPr>
        <p:spPr>
          <a:xfrm>
            <a:off x="7391400" y="6400794"/>
            <a:ext cx="1447800" cy="1588"/>
          </a:xfrm>
          <a:prstGeom prst="line">
            <a:avLst/>
          </a:prstGeom>
          <a:ln>
            <a:solidFill>
              <a:srgbClr val="99CC0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04800" y="6399212"/>
            <a:ext cx="1447800" cy="1588"/>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0" y="685800"/>
            <a:ext cx="9144000" cy="707886"/>
          </a:xfrm>
          <a:prstGeom prst="rect">
            <a:avLst/>
          </a:prstGeom>
        </p:spPr>
        <p:txBody>
          <a:bodyPr wrap="square">
            <a:spAutoFit/>
          </a:bodyPr>
          <a:lstStyle/>
          <a:p>
            <a:r>
              <a:rPr lang="en-US" sz="3000" dirty="0" smtClean="0">
                <a:solidFill>
                  <a:srgbClr val="CC6600"/>
                </a:solidFill>
                <a:latin typeface="Arial" pitchFamily="34" charset="0"/>
                <a:cs typeface="Arial" pitchFamily="34" charset="0"/>
              </a:rPr>
              <a:t>                   </a:t>
            </a:r>
            <a:r>
              <a:rPr lang="en-US" sz="4000" dirty="0" smtClean="0">
                <a:solidFill>
                  <a:srgbClr val="CC6600"/>
                </a:solidFill>
                <a:latin typeface="Brush Script MT" pitchFamily="66" charset="0"/>
                <a:cs typeface="Arial" pitchFamily="34" charset="0"/>
              </a:rPr>
              <a:t>Innovative Concept Delivered </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33400" y="304800"/>
            <a:ext cx="8001000" cy="60198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About MIIPL  </a:t>
            </a:r>
          </a:p>
          <a:p>
            <a:endParaRPr lang="en-US" sz="24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lgn="just"/>
            <a:r>
              <a:rPr lang="en-US" sz="1600" dirty="0" smtClean="0">
                <a:solidFill>
                  <a:srgbClr val="803D06"/>
                </a:solidFill>
                <a:latin typeface="Verdana" pitchFamily="34" charset="0"/>
              </a:rPr>
              <a:t>Since 1990, Monarch Group engaged in civil construction business. We are civil construction contractors, specialized in constructing Solar Power Plant, multi-storied residential, commercial and various industrial structures. We had successfully completed many buildings, small bridges and culverts and quality assured concrete works. We had also undertaken construction of road, drainage &amp; other infrastructural development projects.</a:t>
            </a:r>
          </a:p>
          <a:p>
            <a:pPr algn="just"/>
            <a:r>
              <a:rPr lang="en-US" sz="1600" dirty="0" smtClean="0">
                <a:solidFill>
                  <a:srgbClr val="803D06"/>
                </a:solidFill>
                <a:latin typeface="Verdana" pitchFamily="34" charset="0"/>
              </a:rPr>
              <a:t/>
            </a:r>
            <a:br>
              <a:rPr lang="en-US" sz="1600" dirty="0" smtClean="0">
                <a:solidFill>
                  <a:srgbClr val="803D06"/>
                </a:solidFill>
                <a:latin typeface="Verdana" pitchFamily="34" charset="0"/>
              </a:rPr>
            </a:br>
            <a:r>
              <a:rPr lang="en-US" sz="1600" dirty="0" smtClean="0">
                <a:solidFill>
                  <a:srgbClr val="803D06"/>
                </a:solidFill>
                <a:latin typeface="Verdana" pitchFamily="34" charset="0"/>
              </a:rPr>
              <a:t>With a vast experience in the field of civil construction in Gujarat for more than 20 years, we have built our reputation through our excellent service and high standard of workmanship. Our expert team employs its experience and expertise in using modern equipments for better and reliable civil construction.</a:t>
            </a:r>
          </a:p>
          <a:p>
            <a:endParaRPr lang="en-US" sz="2400" dirty="0">
              <a:solidFill>
                <a:schemeClr val="accent6">
                  <a:lumMod val="50000"/>
                </a:schemeClr>
              </a:solidFill>
              <a:latin typeface="Verdana" pitchFamily="34" charset="0"/>
            </a:endParaRPr>
          </a:p>
        </p:txBody>
      </p:sp>
      <p:pic>
        <p:nvPicPr>
          <p:cNvPr id="5"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8" name="Picture 2"/>
          <p:cNvPicPr>
            <a:picLocks noChangeAspect="1" noChangeArrowheads="1"/>
          </p:cNvPicPr>
          <p:nvPr/>
        </p:nvPicPr>
        <p:blipFill>
          <a:blip r:embed="rId4"/>
          <a:srcRect/>
          <a:stretch>
            <a:fillRect/>
          </a:stretch>
        </p:blipFill>
        <p:spPr bwMode="auto">
          <a:xfrm>
            <a:off x="-11430" y="6640830"/>
            <a:ext cx="9153525" cy="219075"/>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600" y="304800"/>
            <a:ext cx="8001000" cy="2286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MANAGEMENT MIIPL  </a:t>
            </a:r>
          </a:p>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[DIRECTORS OF THE COMPANY]</a:t>
            </a:r>
          </a:p>
          <a:p>
            <a:endParaRPr lang="en-US" sz="24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400"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4"/>
          <a:srcRect/>
          <a:stretch>
            <a:fillRect/>
          </a:stretch>
        </p:blipFill>
        <p:spPr bwMode="auto">
          <a:xfrm>
            <a:off x="7467600" y="533400"/>
            <a:ext cx="1295400" cy="1335578"/>
          </a:xfrm>
          <a:prstGeom prst="rect">
            <a:avLst/>
          </a:prstGeom>
          <a:noFill/>
        </p:spPr>
      </p:pic>
      <p:pic>
        <p:nvPicPr>
          <p:cNvPr id="5" name="Picture 2"/>
          <p:cNvPicPr>
            <a:picLocks noChangeAspect="1" noChangeArrowheads="1"/>
          </p:cNvPicPr>
          <p:nvPr/>
        </p:nvPicPr>
        <p:blipFill>
          <a:blip r:embed="rId5"/>
          <a:srcRect/>
          <a:stretch>
            <a:fillRect/>
          </a:stretch>
        </p:blipFill>
        <p:spPr bwMode="auto">
          <a:xfrm>
            <a:off x="-11430" y="6640830"/>
            <a:ext cx="9153525" cy="219075"/>
          </a:xfrm>
          <a:prstGeom prst="rect">
            <a:avLst/>
          </a:prstGeom>
          <a:noFill/>
          <a:ln w="9525">
            <a:noFill/>
            <a:miter lim="800000"/>
            <a:headEnd/>
            <a:tailEnd/>
          </a:ln>
          <a:effectLst/>
        </p:spPr>
      </p:pic>
      <p:sp>
        <p:nvSpPr>
          <p:cNvPr id="8" name="TextBox 7"/>
          <p:cNvSpPr txBox="1"/>
          <p:nvPr/>
        </p:nvSpPr>
        <p:spPr>
          <a:xfrm>
            <a:off x="304800" y="4419600"/>
            <a:ext cx="2819400" cy="1877437"/>
          </a:xfrm>
          <a:prstGeom prst="rect">
            <a:avLst/>
          </a:prstGeom>
          <a:noFill/>
        </p:spPr>
        <p:txBody>
          <a:bodyPr wrap="square" rtlCol="0">
            <a:spAutoFit/>
          </a:bodyPr>
          <a:lstStyle/>
          <a:p>
            <a:r>
              <a:rPr lang="en-US" sz="1400" b="1" dirty="0" err="1" smtClean="0">
                <a:solidFill>
                  <a:schemeClr val="tx2">
                    <a:lumMod val="50000"/>
                  </a:schemeClr>
                </a:solidFill>
              </a:rPr>
              <a:t>Er</a:t>
            </a:r>
            <a:r>
              <a:rPr lang="en-US" sz="1400" b="1" dirty="0" smtClean="0">
                <a:solidFill>
                  <a:schemeClr val="tx2">
                    <a:lumMod val="50000"/>
                  </a:schemeClr>
                </a:solidFill>
              </a:rPr>
              <a:t>. </a:t>
            </a:r>
            <a:r>
              <a:rPr lang="en-US" sz="1400" b="1" dirty="0" err="1" smtClean="0">
                <a:solidFill>
                  <a:schemeClr val="tx2">
                    <a:lumMod val="50000"/>
                  </a:schemeClr>
                </a:solidFill>
              </a:rPr>
              <a:t>Ujamshi</a:t>
            </a:r>
            <a:r>
              <a:rPr lang="en-US" sz="1400" b="1" dirty="0" smtClean="0">
                <a:solidFill>
                  <a:schemeClr val="tx2">
                    <a:lumMod val="50000"/>
                  </a:schemeClr>
                </a:solidFill>
              </a:rPr>
              <a:t> I. Khandla (B.E. Civil)</a:t>
            </a:r>
            <a:r>
              <a:rPr lang="en-US" sz="1400" dirty="0" smtClean="0">
                <a:solidFill>
                  <a:schemeClr val="tx2">
                    <a:lumMod val="50000"/>
                  </a:schemeClr>
                </a:solidFill>
              </a:rPr>
              <a:t> </a:t>
            </a:r>
          </a:p>
          <a:p>
            <a:r>
              <a:rPr lang="en-US" sz="1400" b="1" dirty="0" smtClean="0">
                <a:solidFill>
                  <a:schemeClr val="tx2">
                    <a:lumMod val="50000"/>
                  </a:schemeClr>
                </a:solidFill>
              </a:rPr>
              <a:t>                          Managing Director</a:t>
            </a:r>
          </a:p>
          <a:p>
            <a:endParaRPr lang="en-US" sz="1400" dirty="0" smtClean="0">
              <a:solidFill>
                <a:schemeClr val="tx2">
                  <a:lumMod val="50000"/>
                </a:schemeClr>
              </a:solidFill>
            </a:endParaRPr>
          </a:p>
          <a:p>
            <a:r>
              <a:rPr lang="en-US" sz="1400" dirty="0" smtClean="0">
                <a:solidFill>
                  <a:schemeClr val="tx2">
                    <a:lumMod val="50000"/>
                  </a:schemeClr>
                </a:solidFill>
              </a:rPr>
              <a:t>He has 20 years of variegated &amp; versatile experience, expertise</a:t>
            </a:r>
          </a:p>
          <a:p>
            <a:r>
              <a:rPr lang="en-US" sz="1400" dirty="0" smtClean="0">
                <a:solidFill>
                  <a:schemeClr val="tx2">
                    <a:lumMod val="50000"/>
                  </a:schemeClr>
                </a:solidFill>
              </a:rPr>
              <a:t>and knowledge in the field of construction.</a:t>
            </a:r>
            <a:r>
              <a:rPr lang="en-US" sz="1400" b="1" dirty="0" smtClean="0">
                <a:solidFill>
                  <a:schemeClr val="tx2">
                    <a:lumMod val="50000"/>
                  </a:schemeClr>
                </a:solidFill>
              </a:rPr>
              <a:t> </a:t>
            </a:r>
          </a:p>
          <a:p>
            <a:endParaRPr lang="en-US" dirty="0"/>
          </a:p>
        </p:txBody>
      </p:sp>
      <p:sp>
        <p:nvSpPr>
          <p:cNvPr id="9" name="Rectangle 8"/>
          <p:cNvSpPr/>
          <p:nvPr/>
        </p:nvSpPr>
        <p:spPr>
          <a:xfrm>
            <a:off x="3276600" y="4419600"/>
            <a:ext cx="2438400" cy="1600438"/>
          </a:xfrm>
          <a:prstGeom prst="rect">
            <a:avLst/>
          </a:prstGeom>
        </p:spPr>
        <p:txBody>
          <a:bodyPr wrap="square">
            <a:spAutoFit/>
          </a:bodyPr>
          <a:lstStyle/>
          <a:p>
            <a:r>
              <a:rPr lang="en-US" sz="1400" b="1" dirty="0" smtClean="0">
                <a:solidFill>
                  <a:schemeClr val="tx2">
                    <a:lumMod val="50000"/>
                  </a:schemeClr>
                </a:solidFill>
              </a:rPr>
              <a:t>Mr. </a:t>
            </a:r>
            <a:r>
              <a:rPr lang="en-US" sz="1400" b="1" dirty="0" err="1" smtClean="0">
                <a:solidFill>
                  <a:schemeClr val="tx2">
                    <a:lumMod val="50000"/>
                  </a:schemeClr>
                </a:solidFill>
              </a:rPr>
              <a:t>Vinod</a:t>
            </a:r>
            <a:r>
              <a:rPr lang="en-US" sz="1400" b="1" dirty="0" smtClean="0">
                <a:solidFill>
                  <a:schemeClr val="tx2">
                    <a:lumMod val="50000"/>
                  </a:schemeClr>
                </a:solidFill>
              </a:rPr>
              <a:t> I. Khandla </a:t>
            </a:r>
            <a:r>
              <a:rPr lang="en-US" sz="1400" dirty="0" smtClean="0">
                <a:solidFill>
                  <a:schemeClr val="tx2">
                    <a:lumMod val="50000"/>
                  </a:schemeClr>
                </a:solidFill>
              </a:rPr>
              <a:t> </a:t>
            </a:r>
          </a:p>
          <a:p>
            <a:r>
              <a:rPr lang="en-US" sz="1400" b="1" dirty="0" smtClean="0">
                <a:solidFill>
                  <a:schemeClr val="tx2">
                    <a:lumMod val="50000"/>
                  </a:schemeClr>
                </a:solidFill>
              </a:rPr>
              <a:t>                       Director</a:t>
            </a:r>
            <a:endParaRPr lang="en-US" sz="1400" dirty="0" smtClean="0">
              <a:solidFill>
                <a:schemeClr val="tx2">
                  <a:lumMod val="50000"/>
                </a:schemeClr>
              </a:solidFill>
            </a:endParaRPr>
          </a:p>
          <a:p>
            <a:endParaRPr lang="en-US" sz="1400" dirty="0" smtClean="0">
              <a:solidFill>
                <a:schemeClr val="tx2">
                  <a:lumMod val="50000"/>
                </a:schemeClr>
              </a:solidFill>
            </a:endParaRPr>
          </a:p>
          <a:p>
            <a:r>
              <a:rPr lang="en-US" sz="1400" dirty="0" smtClean="0">
                <a:solidFill>
                  <a:schemeClr val="tx2">
                    <a:lumMod val="50000"/>
                  </a:schemeClr>
                </a:solidFill>
              </a:rPr>
              <a:t>He has an extensive experience of 20 years in the field of construction on site management.</a:t>
            </a:r>
            <a:endParaRPr lang="en-US" sz="1400" b="1" dirty="0" smtClean="0">
              <a:solidFill>
                <a:schemeClr val="tx2">
                  <a:lumMod val="50000"/>
                </a:schemeClr>
              </a:solidFill>
            </a:endParaRPr>
          </a:p>
        </p:txBody>
      </p:sp>
      <p:sp>
        <p:nvSpPr>
          <p:cNvPr id="10" name="Rectangle 9"/>
          <p:cNvSpPr/>
          <p:nvPr/>
        </p:nvSpPr>
        <p:spPr>
          <a:xfrm>
            <a:off x="6096000" y="4419600"/>
            <a:ext cx="2209800" cy="1600438"/>
          </a:xfrm>
          <a:prstGeom prst="rect">
            <a:avLst/>
          </a:prstGeom>
        </p:spPr>
        <p:txBody>
          <a:bodyPr wrap="square">
            <a:spAutoFit/>
          </a:bodyPr>
          <a:lstStyle/>
          <a:p>
            <a:r>
              <a:rPr lang="en-US" sz="1400" b="1" dirty="0" smtClean="0">
                <a:solidFill>
                  <a:schemeClr val="tx2">
                    <a:lumMod val="50000"/>
                  </a:schemeClr>
                </a:solidFill>
              </a:rPr>
              <a:t>Mr. Deepak I. Khandla</a:t>
            </a:r>
            <a:r>
              <a:rPr lang="en-US" sz="1400" dirty="0" smtClean="0">
                <a:solidFill>
                  <a:schemeClr val="tx2">
                    <a:lumMod val="50000"/>
                  </a:schemeClr>
                </a:solidFill>
              </a:rPr>
              <a:t> </a:t>
            </a:r>
          </a:p>
          <a:p>
            <a:r>
              <a:rPr lang="en-US" sz="1400" b="1" dirty="0" smtClean="0">
                <a:solidFill>
                  <a:schemeClr val="tx2">
                    <a:lumMod val="50000"/>
                  </a:schemeClr>
                </a:solidFill>
              </a:rPr>
              <a:t>                          Director</a:t>
            </a:r>
          </a:p>
          <a:p>
            <a:endParaRPr lang="en-US" sz="1400" dirty="0" smtClean="0">
              <a:solidFill>
                <a:schemeClr val="tx2">
                  <a:lumMod val="50000"/>
                </a:schemeClr>
              </a:solidFill>
            </a:endParaRPr>
          </a:p>
          <a:p>
            <a:r>
              <a:rPr lang="en-US" sz="1400" dirty="0" smtClean="0">
                <a:solidFill>
                  <a:schemeClr val="tx2">
                    <a:lumMod val="50000"/>
                  </a:schemeClr>
                </a:solidFill>
              </a:rPr>
              <a:t>He has varied experience of 20 years in the field of construction in finance &amp; administration. </a:t>
            </a:r>
            <a:endParaRPr lang="en-US" sz="1400" b="1" dirty="0">
              <a:solidFill>
                <a:schemeClr val="tx2">
                  <a:lumMod val="50000"/>
                </a:schemeClr>
              </a:solidFill>
            </a:endParaRPr>
          </a:p>
        </p:txBody>
      </p:sp>
      <p:pic>
        <p:nvPicPr>
          <p:cNvPr id="2050" name="Picture 2" descr="D:\B R I J E S H\B R I J E S H\Monarch Group - Presentations\dik-1.JPG"/>
          <p:cNvPicPr>
            <a:picLocks noChangeAspect="1" noChangeArrowheads="1"/>
          </p:cNvPicPr>
          <p:nvPr/>
        </p:nvPicPr>
        <p:blipFill>
          <a:blip r:embed="rId6"/>
          <a:srcRect/>
          <a:stretch>
            <a:fillRect/>
          </a:stretch>
        </p:blipFill>
        <p:spPr bwMode="auto">
          <a:xfrm>
            <a:off x="6400800" y="2286000"/>
            <a:ext cx="1304925" cy="1695450"/>
          </a:xfrm>
          <a:prstGeom prst="rect">
            <a:avLst/>
          </a:prstGeom>
          <a:noFill/>
        </p:spPr>
      </p:pic>
      <p:pic>
        <p:nvPicPr>
          <p:cNvPr id="2051" name="Picture 3" descr="D:\B R I J E S H\B R I J E S H\Monarch Group - Presentations\uik-1.JPG"/>
          <p:cNvPicPr>
            <a:picLocks noChangeAspect="1" noChangeArrowheads="1"/>
          </p:cNvPicPr>
          <p:nvPr/>
        </p:nvPicPr>
        <p:blipFill>
          <a:blip r:embed="rId7"/>
          <a:srcRect/>
          <a:stretch>
            <a:fillRect/>
          </a:stretch>
        </p:blipFill>
        <p:spPr bwMode="auto">
          <a:xfrm>
            <a:off x="762000" y="2286000"/>
            <a:ext cx="1295400" cy="1733550"/>
          </a:xfrm>
          <a:prstGeom prst="rect">
            <a:avLst/>
          </a:prstGeom>
          <a:noFill/>
        </p:spPr>
      </p:pic>
      <p:pic>
        <p:nvPicPr>
          <p:cNvPr id="2052" name="Picture 4" descr="D:\B R I J E S H\B R I J E S H\Monarch Group - Presentations\vik-1.JPG"/>
          <p:cNvPicPr>
            <a:picLocks noChangeAspect="1" noChangeArrowheads="1"/>
          </p:cNvPicPr>
          <p:nvPr/>
        </p:nvPicPr>
        <p:blipFill>
          <a:blip r:embed="rId8"/>
          <a:srcRect/>
          <a:stretch>
            <a:fillRect/>
          </a:stretch>
        </p:blipFill>
        <p:spPr bwMode="auto">
          <a:xfrm>
            <a:off x="3657600" y="2286000"/>
            <a:ext cx="1323975" cy="1781175"/>
          </a:xfrm>
          <a:prstGeom prst="rect">
            <a:avLst/>
          </a:prstGeom>
          <a:noFill/>
        </p:spPr>
      </p:pic>
    </p:spTree>
    <p:custDataLst>
      <p:tags r:id="rId1"/>
    </p:custDataLst>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33400" y="3581400"/>
            <a:ext cx="8001000" cy="2286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“Total Turnkey Solution Provider”</a:t>
            </a:r>
          </a:p>
          <a:p>
            <a:endParaRPr lang="en-US" sz="24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buFont typeface="Arial" pitchFamily="34" charset="0"/>
              <a:buChar char="•"/>
            </a:pPr>
            <a:r>
              <a:rPr lang="en-US" sz="2400" dirty="0" smtClean="0">
                <a:solidFill>
                  <a:srgbClr val="803D06"/>
                </a:solidFill>
                <a:latin typeface="Verdana" pitchFamily="34" charset="0"/>
              </a:rPr>
              <a:t> Solar &amp; Thermal Power Plant Project.</a:t>
            </a:r>
          </a:p>
          <a:p>
            <a:pPr>
              <a:buFont typeface="Arial" pitchFamily="34" charset="0"/>
              <a:buChar char="•"/>
            </a:pPr>
            <a:r>
              <a:rPr lang="en-US" sz="2400" dirty="0" smtClean="0">
                <a:solidFill>
                  <a:srgbClr val="803D06"/>
                </a:solidFill>
                <a:latin typeface="Verdana" pitchFamily="34" charset="0"/>
              </a:rPr>
              <a:t> Industrial &amp; College Building Project.</a:t>
            </a:r>
          </a:p>
          <a:p>
            <a:pPr>
              <a:buFont typeface="Arial" pitchFamily="34" charset="0"/>
              <a:buChar char="•"/>
            </a:pPr>
            <a:r>
              <a:rPr lang="en-US" sz="2400" dirty="0" smtClean="0">
                <a:solidFill>
                  <a:srgbClr val="803D06"/>
                </a:solidFill>
                <a:latin typeface="Verdana" pitchFamily="34" charset="0"/>
              </a:rPr>
              <a:t> Commercial Building Project.</a:t>
            </a:r>
          </a:p>
          <a:p>
            <a:pPr>
              <a:buFont typeface="Arial" pitchFamily="34" charset="0"/>
              <a:buChar char="•"/>
            </a:pPr>
            <a:r>
              <a:rPr lang="en-US" sz="2400" dirty="0" smtClean="0">
                <a:solidFill>
                  <a:srgbClr val="803D06"/>
                </a:solidFill>
                <a:latin typeface="Verdana" pitchFamily="34" charset="0"/>
              </a:rPr>
              <a:t> Residential Building Project.</a:t>
            </a:r>
          </a:p>
          <a:p>
            <a:pPr>
              <a:buFont typeface="Arial" pitchFamily="34" charset="0"/>
              <a:buChar char="•"/>
            </a:pPr>
            <a:r>
              <a:rPr lang="en-US" sz="2400" dirty="0" smtClean="0">
                <a:solidFill>
                  <a:srgbClr val="803D06"/>
                </a:solidFill>
                <a:latin typeface="Verdana" pitchFamily="34" charset="0"/>
              </a:rPr>
              <a:t> Heritage Buildings.</a:t>
            </a:r>
          </a:p>
          <a:p>
            <a:pPr>
              <a:buFont typeface="Arial" pitchFamily="34" charset="0"/>
              <a:buChar char="•"/>
            </a:pPr>
            <a:r>
              <a:rPr lang="en-US" sz="2400" dirty="0" smtClean="0">
                <a:solidFill>
                  <a:srgbClr val="803D06"/>
                </a:solidFill>
                <a:latin typeface="Verdana" pitchFamily="34" charset="0"/>
              </a:rPr>
              <a:t> Land Survey and Land Procurement</a:t>
            </a:r>
          </a:p>
          <a:p>
            <a:pPr>
              <a:buFont typeface="Arial" pitchFamily="34" charset="0"/>
              <a:buChar char="•"/>
            </a:pPr>
            <a:r>
              <a:rPr lang="en-US" sz="2400" dirty="0" smtClean="0">
                <a:solidFill>
                  <a:srgbClr val="803D06"/>
                </a:solidFill>
                <a:latin typeface="Verdana" pitchFamily="34" charset="0"/>
              </a:rPr>
              <a:t> Roads, Culverts, Drainage &amp; etc.</a:t>
            </a:r>
            <a:endParaRPr lang="en-US" sz="2400"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5" name="Picture 2"/>
          <p:cNvPicPr>
            <a:picLocks noChangeAspect="1" noChangeArrowheads="1"/>
          </p:cNvPicPr>
          <p:nvPr/>
        </p:nvPicPr>
        <p:blipFill>
          <a:blip r:embed="rId4"/>
          <a:srcRect/>
          <a:stretch>
            <a:fillRect/>
          </a:stretch>
        </p:blipFill>
        <p:spPr bwMode="auto">
          <a:xfrm>
            <a:off x="-11430" y="6640830"/>
            <a:ext cx="9153525" cy="219075"/>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457200"/>
            <a:ext cx="8458200" cy="58674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r>
              <a:rPr lang="en-US" sz="23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SOLAR &amp; thermal POWERPLANT PROJECT</a:t>
            </a:r>
          </a:p>
          <a:p>
            <a:endParaRPr lang="en-US" sz="12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buFont typeface="Arial" pitchFamily="34" charset="0"/>
              <a:buChar char="•"/>
            </a:pPr>
            <a:r>
              <a:rPr lang="en-US" sz="1200" dirty="0" smtClean="0">
                <a:solidFill>
                  <a:schemeClr val="accent2">
                    <a:lumMod val="75000"/>
                  </a:schemeClr>
                </a:solidFill>
                <a:latin typeface="Verdana" pitchFamily="34" charset="0"/>
              </a:rPr>
              <a:t> Azure Power (Rajasthan) Pvt. Ltd., (15 MW SPP &amp; 5 MW SPP at Rajasthan)</a:t>
            </a:r>
          </a:p>
          <a:p>
            <a:pPr>
              <a:buFont typeface="Arial" pitchFamily="34" charset="0"/>
              <a:buChar char="•"/>
            </a:pPr>
            <a:r>
              <a:rPr lang="en-US" sz="1200" dirty="0" smtClean="0">
                <a:solidFill>
                  <a:schemeClr val="accent2">
                    <a:lumMod val="75000"/>
                  </a:schemeClr>
                </a:solidFill>
                <a:latin typeface="Verdana" pitchFamily="34" charset="0"/>
              </a:rPr>
              <a:t> Azure Power(Gujarat)Pvt. Ltd.,(5.0MW SPP Inaugurated by Mr. Narendra Modi (CM, Gujarat)</a:t>
            </a:r>
          </a:p>
          <a:p>
            <a:pPr>
              <a:buFont typeface="Arial" pitchFamily="34" charset="0"/>
              <a:buChar char="•"/>
            </a:pPr>
            <a:r>
              <a:rPr lang="en-US" sz="1200" dirty="0" smtClean="0">
                <a:solidFill>
                  <a:schemeClr val="accent2">
                    <a:lumMod val="75000"/>
                  </a:schemeClr>
                </a:solidFill>
                <a:latin typeface="Verdana" pitchFamily="34" charset="0"/>
              </a:rPr>
              <a:t> Euro Ceramic Thermal Power plant &amp; </a:t>
            </a:r>
            <a:r>
              <a:rPr lang="en-US" sz="1200" dirty="0" err="1" smtClean="0">
                <a:solidFill>
                  <a:schemeClr val="accent2">
                    <a:lumMod val="75000"/>
                  </a:schemeClr>
                </a:solidFill>
                <a:latin typeface="Verdana" pitchFamily="34" charset="0"/>
              </a:rPr>
              <a:t>Gasi</a:t>
            </a:r>
            <a:r>
              <a:rPr lang="en-US" sz="1200" dirty="0" smtClean="0">
                <a:solidFill>
                  <a:schemeClr val="accent2">
                    <a:lumMod val="75000"/>
                  </a:schemeClr>
                </a:solidFill>
                <a:latin typeface="Verdana" pitchFamily="34" charset="0"/>
              </a:rPr>
              <a:t> fire, Bhachau, Gujarat.</a:t>
            </a:r>
          </a:p>
          <a:p>
            <a:pPr>
              <a:buFont typeface="Arial" pitchFamily="34" charset="0"/>
              <a:buChar char="•"/>
            </a:pPr>
            <a:endParaRPr lang="en-US" sz="1200" dirty="0" smtClean="0">
              <a:solidFill>
                <a:srgbClr val="803D06"/>
              </a:solidFill>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endParaRPr lang="en-US" dirty="0" smtClean="0">
              <a:solidFill>
                <a:srgbClr val="803D06"/>
              </a:solidFill>
              <a:latin typeface="Verdana" pitchFamily="34" charset="0"/>
            </a:endParaRPr>
          </a:p>
          <a:p>
            <a:pPr>
              <a:buFont typeface="Arial" pitchFamily="34" charset="0"/>
              <a:buChar char="•"/>
            </a:pPr>
            <a:endParaRPr lang="en-US" sz="2400" dirty="0" smtClean="0">
              <a:solidFill>
                <a:srgbClr val="803D06"/>
              </a:solidFill>
              <a:latin typeface="Verdana" pitchFamily="34" charset="0"/>
            </a:endParaRPr>
          </a:p>
          <a:p>
            <a:pPr>
              <a:buFont typeface="Arial" pitchFamily="34" charset="0"/>
              <a:buChar char="•"/>
            </a:pPr>
            <a:endParaRPr lang="en-US" sz="2400" dirty="0" smtClean="0">
              <a:solidFill>
                <a:srgbClr val="803D06"/>
              </a:solidFill>
              <a:latin typeface="Verdana" pitchFamily="34" charset="0"/>
            </a:endParaRPr>
          </a:p>
          <a:p>
            <a:pPr>
              <a:buFont typeface="Arial" pitchFamily="34" charset="0"/>
              <a:buChar char="•"/>
            </a:pPr>
            <a:endParaRPr lang="en-US" sz="2400"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2050" name="Picture 2" descr="D:\B R I J E S H\B R I J E S H\Monarch Group - Presentations\solarprojects.jpg"/>
          <p:cNvPicPr>
            <a:picLocks noChangeAspect="1" noChangeArrowheads="1"/>
          </p:cNvPicPr>
          <p:nvPr/>
        </p:nvPicPr>
        <p:blipFill>
          <a:blip r:embed="rId4"/>
          <a:srcRect/>
          <a:stretch>
            <a:fillRect/>
          </a:stretch>
        </p:blipFill>
        <p:spPr bwMode="auto">
          <a:xfrm>
            <a:off x="6629400" y="3581400"/>
            <a:ext cx="2362200" cy="1524000"/>
          </a:xfrm>
          <a:prstGeom prst="rect">
            <a:avLst/>
          </a:prstGeom>
          <a:noFill/>
        </p:spPr>
      </p:pic>
      <p:pic>
        <p:nvPicPr>
          <p:cNvPr id="1028" name="Picture 4" descr="D:\B R I J E S H\B R I J E S H\Monarch Group - Presentations\azure.jpg"/>
          <p:cNvPicPr>
            <a:picLocks noChangeAspect="1" noChangeArrowheads="1"/>
          </p:cNvPicPr>
          <p:nvPr/>
        </p:nvPicPr>
        <p:blipFill>
          <a:blip r:embed="rId5"/>
          <a:srcRect/>
          <a:stretch>
            <a:fillRect/>
          </a:stretch>
        </p:blipFill>
        <p:spPr bwMode="auto">
          <a:xfrm>
            <a:off x="4343400" y="5105400"/>
            <a:ext cx="2133600" cy="1447800"/>
          </a:xfrm>
          <a:prstGeom prst="rect">
            <a:avLst/>
          </a:prstGeom>
          <a:noFill/>
        </p:spPr>
      </p:pic>
      <p:pic>
        <p:nvPicPr>
          <p:cNvPr id="3" name="Picture 2" descr="D:\B R I J E S H\B R I J E S H\Monarch Group - Presentations\s1.jpg"/>
          <p:cNvPicPr>
            <a:picLocks noChangeAspect="1" noChangeArrowheads="1"/>
          </p:cNvPicPr>
          <p:nvPr/>
        </p:nvPicPr>
        <p:blipFill>
          <a:blip r:embed="rId6"/>
          <a:srcRect/>
          <a:stretch>
            <a:fillRect/>
          </a:stretch>
        </p:blipFill>
        <p:spPr bwMode="auto">
          <a:xfrm>
            <a:off x="6659010" y="1905000"/>
            <a:ext cx="2256390" cy="1600200"/>
          </a:xfrm>
          <a:prstGeom prst="rect">
            <a:avLst/>
          </a:prstGeom>
          <a:noFill/>
        </p:spPr>
      </p:pic>
      <p:pic>
        <p:nvPicPr>
          <p:cNvPr id="2051" name="Picture 3" descr="D:\B R I J E S H\B R I J E S H\Monarch Group - Presentations\pile-foundation-work-by-augur-250x250.jpg"/>
          <p:cNvPicPr>
            <a:picLocks noChangeAspect="1" noChangeArrowheads="1"/>
          </p:cNvPicPr>
          <p:nvPr/>
        </p:nvPicPr>
        <p:blipFill>
          <a:blip r:embed="rId7"/>
          <a:srcRect/>
          <a:stretch>
            <a:fillRect/>
          </a:stretch>
        </p:blipFill>
        <p:spPr bwMode="auto">
          <a:xfrm>
            <a:off x="76200" y="1905000"/>
            <a:ext cx="2057400" cy="1600200"/>
          </a:xfrm>
          <a:prstGeom prst="rect">
            <a:avLst/>
          </a:prstGeom>
          <a:noFill/>
        </p:spPr>
      </p:pic>
      <p:pic>
        <p:nvPicPr>
          <p:cNvPr id="2052" name="Picture 4" descr="D:\B R I J E S H\B R I J E S H\Monarch Group - Presentations\Photo-0161.jpg"/>
          <p:cNvPicPr>
            <a:picLocks noChangeAspect="1" noChangeArrowheads="1"/>
          </p:cNvPicPr>
          <p:nvPr/>
        </p:nvPicPr>
        <p:blipFill>
          <a:blip r:embed="rId8" cstate="print"/>
          <a:srcRect/>
          <a:stretch>
            <a:fillRect/>
          </a:stretch>
        </p:blipFill>
        <p:spPr bwMode="auto">
          <a:xfrm>
            <a:off x="2133600" y="1828800"/>
            <a:ext cx="1981200" cy="1676400"/>
          </a:xfrm>
          <a:prstGeom prst="rect">
            <a:avLst/>
          </a:prstGeom>
          <a:noFill/>
          <a:scene3d>
            <a:camera prst="orthographicFront">
              <a:rot lat="0" lon="0" rev="0"/>
            </a:camera>
            <a:lightRig rig="threePt" dir="t"/>
          </a:scene3d>
        </p:spPr>
      </p:pic>
      <p:pic>
        <p:nvPicPr>
          <p:cNvPr id="2053" name="Picture 5" descr="D:\B R I J E S H\B R I J E S H\Monarch Group - Presentations\IMGP0171.JPG"/>
          <p:cNvPicPr>
            <a:picLocks noChangeAspect="1" noChangeArrowheads="1"/>
          </p:cNvPicPr>
          <p:nvPr/>
        </p:nvPicPr>
        <p:blipFill>
          <a:blip r:embed="rId9" cstate="print"/>
          <a:srcRect/>
          <a:stretch>
            <a:fillRect/>
          </a:stretch>
        </p:blipFill>
        <p:spPr bwMode="auto">
          <a:xfrm>
            <a:off x="4343400" y="1905000"/>
            <a:ext cx="2133600" cy="1600200"/>
          </a:xfrm>
          <a:prstGeom prst="rect">
            <a:avLst/>
          </a:prstGeom>
          <a:noFill/>
        </p:spPr>
      </p:pic>
      <p:pic>
        <p:nvPicPr>
          <p:cNvPr id="2056" name="Picture 8" descr="D:\B R I J E S H\B R I J E S H\Monarch Group - Presentations\switchyards.jpg"/>
          <p:cNvPicPr>
            <a:picLocks noChangeAspect="1" noChangeArrowheads="1"/>
          </p:cNvPicPr>
          <p:nvPr/>
        </p:nvPicPr>
        <p:blipFill>
          <a:blip r:embed="rId10"/>
          <a:srcRect/>
          <a:stretch>
            <a:fillRect/>
          </a:stretch>
        </p:blipFill>
        <p:spPr bwMode="auto">
          <a:xfrm>
            <a:off x="304800" y="5105400"/>
            <a:ext cx="1676400" cy="1459230"/>
          </a:xfrm>
          <a:prstGeom prst="rect">
            <a:avLst/>
          </a:prstGeom>
          <a:noFill/>
        </p:spPr>
      </p:pic>
      <p:pic>
        <p:nvPicPr>
          <p:cNvPr id="2057" name="Picture 9" descr="D:\B R I J E S H\B R I J E S H\Monarch Group - Presentations\Metering-Yard-Thumbnaill.jpg"/>
          <p:cNvPicPr>
            <a:picLocks noChangeAspect="1" noChangeArrowheads="1"/>
          </p:cNvPicPr>
          <p:nvPr/>
        </p:nvPicPr>
        <p:blipFill>
          <a:blip r:embed="rId11"/>
          <a:srcRect/>
          <a:stretch>
            <a:fillRect/>
          </a:stretch>
        </p:blipFill>
        <p:spPr bwMode="auto">
          <a:xfrm>
            <a:off x="2057400" y="5105400"/>
            <a:ext cx="2057400" cy="1447800"/>
          </a:xfrm>
          <a:prstGeom prst="rect">
            <a:avLst/>
          </a:prstGeom>
          <a:noFill/>
        </p:spPr>
      </p:pic>
      <p:pic>
        <p:nvPicPr>
          <p:cNvPr id="2" name="Picture 2"/>
          <p:cNvPicPr>
            <a:picLocks noChangeAspect="1" noChangeArrowheads="1"/>
          </p:cNvPicPr>
          <p:nvPr/>
        </p:nvPicPr>
        <p:blipFill>
          <a:blip r:embed="rId12"/>
          <a:srcRect/>
          <a:stretch>
            <a:fillRect/>
          </a:stretch>
        </p:blipFill>
        <p:spPr bwMode="auto">
          <a:xfrm>
            <a:off x="304800" y="3581400"/>
            <a:ext cx="1676400" cy="1447800"/>
          </a:xfrm>
          <a:prstGeom prst="rect">
            <a:avLst/>
          </a:prstGeom>
          <a:noFill/>
          <a:ln w="9525">
            <a:noFill/>
            <a:miter lim="800000"/>
            <a:headEnd/>
            <a:tailEnd/>
          </a:ln>
          <a:effectLst/>
        </p:spPr>
      </p:pic>
      <p:sp>
        <p:nvSpPr>
          <p:cNvPr id="17" name="Oval 16"/>
          <p:cNvSpPr/>
          <p:nvPr/>
        </p:nvSpPr>
        <p:spPr>
          <a:xfrm>
            <a:off x="2819400" y="3657600"/>
            <a:ext cx="3124200" cy="1371600"/>
          </a:xfrm>
          <a:prstGeom prst="ellipse">
            <a:avLst/>
          </a:prstGeom>
          <a:solidFill>
            <a:schemeClr val="bg1"/>
          </a:solidFill>
          <a:ln>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Documents and Settings\Administrator\Desktop\azure.JPG"/>
          <p:cNvPicPr>
            <a:picLocks noChangeAspect="1" noChangeArrowheads="1"/>
          </p:cNvPicPr>
          <p:nvPr/>
        </p:nvPicPr>
        <p:blipFill>
          <a:blip r:embed="rId13"/>
          <a:srcRect/>
          <a:stretch>
            <a:fillRect/>
          </a:stretch>
        </p:blipFill>
        <p:spPr bwMode="auto">
          <a:xfrm>
            <a:off x="3429000" y="3821430"/>
            <a:ext cx="1905000" cy="999694"/>
          </a:xfrm>
          <a:prstGeom prst="rect">
            <a:avLst/>
          </a:prstGeom>
          <a:noFill/>
        </p:spPr>
      </p:pic>
      <p:pic>
        <p:nvPicPr>
          <p:cNvPr id="19" name="Picture 2"/>
          <p:cNvPicPr>
            <a:picLocks noChangeAspect="1" noChangeArrowheads="1"/>
          </p:cNvPicPr>
          <p:nvPr/>
        </p:nvPicPr>
        <p:blipFill>
          <a:blip r:embed="rId14"/>
          <a:srcRect/>
          <a:stretch>
            <a:fillRect/>
          </a:stretch>
        </p:blipFill>
        <p:spPr bwMode="auto">
          <a:xfrm>
            <a:off x="-11430" y="6640830"/>
            <a:ext cx="9153525" cy="219075"/>
          </a:xfrm>
          <a:prstGeom prst="rect">
            <a:avLst/>
          </a:prstGeom>
          <a:noFill/>
          <a:ln w="9525">
            <a:noFill/>
            <a:miter lim="800000"/>
            <a:headEnd/>
            <a:tailEnd/>
          </a:ln>
          <a:effectLst/>
        </p:spPr>
      </p:pic>
      <p:pic>
        <p:nvPicPr>
          <p:cNvPr id="4" name="Picture 2"/>
          <p:cNvPicPr>
            <a:picLocks noChangeAspect="1" noChangeArrowheads="1"/>
          </p:cNvPicPr>
          <p:nvPr/>
        </p:nvPicPr>
        <p:blipFill>
          <a:blip r:embed="rId15"/>
          <a:srcRect/>
          <a:stretch>
            <a:fillRect/>
          </a:stretch>
        </p:blipFill>
        <p:spPr bwMode="auto">
          <a:xfrm>
            <a:off x="6629400" y="5105400"/>
            <a:ext cx="2286000" cy="1468041"/>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152400"/>
            <a:ext cx="8991600" cy="64008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15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INDU</a:t>
            </a:r>
            <a:r>
              <a:rPr lang="en-US" sz="225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STRIAL </a:t>
            </a:r>
            <a:r>
              <a:rPr lang="en-US" sz="2200"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loucester MT Extra Condensed" pitchFamily="18" charset="0"/>
              </a:rPr>
              <a:t>&amp;</a:t>
            </a:r>
            <a:r>
              <a:rPr lang="en-US" sz="225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 college BUILDING Project </a:t>
            </a:r>
            <a:endParaRPr lang="en-US" sz="225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r>
              <a:rPr lang="en-US" sz="1000" dirty="0" smtClean="0">
                <a:solidFill>
                  <a:srgbClr val="803D06"/>
                </a:solidFill>
                <a:latin typeface="Verdana" pitchFamily="34" charset="0"/>
              </a:rPr>
              <a:t>  Universal College of Engineering,          Gandhinagar Institute of              </a:t>
            </a:r>
            <a:r>
              <a:rPr lang="en-US" sz="1000" dirty="0" err="1" smtClean="0">
                <a:solidFill>
                  <a:srgbClr val="803D06"/>
                </a:solidFill>
                <a:latin typeface="Verdana" pitchFamily="34" charset="0"/>
              </a:rPr>
              <a:t>Rushil</a:t>
            </a:r>
            <a:r>
              <a:rPr lang="en-US" sz="1000" dirty="0" smtClean="0">
                <a:solidFill>
                  <a:srgbClr val="803D06"/>
                </a:solidFill>
                <a:latin typeface="Verdana" pitchFamily="34" charset="0"/>
              </a:rPr>
              <a:t> Décor Ltd. Gujarat.        </a:t>
            </a:r>
            <a:r>
              <a:rPr lang="en-US" sz="1000" dirty="0" err="1" smtClean="0">
                <a:solidFill>
                  <a:srgbClr val="803D06"/>
                </a:solidFill>
                <a:latin typeface="Verdana" pitchFamily="34" charset="0"/>
              </a:rPr>
              <a:t>Texspin</a:t>
            </a:r>
            <a:r>
              <a:rPr lang="en-US" sz="1000" dirty="0" smtClean="0">
                <a:solidFill>
                  <a:srgbClr val="803D06"/>
                </a:solidFill>
                <a:latin typeface="Verdana" pitchFamily="34" charset="0"/>
              </a:rPr>
              <a:t> Bearing ltd, Ranpur.</a:t>
            </a:r>
          </a:p>
          <a:p>
            <a:r>
              <a:rPr lang="en-US" sz="1000" dirty="0" smtClean="0">
                <a:solidFill>
                  <a:srgbClr val="803D06"/>
                </a:solidFill>
                <a:latin typeface="Verdana" pitchFamily="34" charset="0"/>
              </a:rPr>
              <a:t>     Global Foundation - Gujarat.             Technology, Gandhinagar.</a:t>
            </a:r>
          </a:p>
          <a:p>
            <a:endParaRPr lang="en-US" sz="10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sz="1200" dirty="0" smtClean="0">
              <a:solidFill>
                <a:srgbClr val="803D06"/>
              </a:solidFill>
              <a:latin typeface="Verdana" pitchFamily="34" charset="0"/>
            </a:endParaRPr>
          </a:p>
          <a:p>
            <a:endParaRPr lang="en-US" dirty="0" smtClean="0">
              <a:solidFill>
                <a:srgbClr val="803D06"/>
              </a:solidFill>
              <a:latin typeface="Verdana" pitchFamily="34" charset="0"/>
            </a:endParaRPr>
          </a:p>
          <a:p>
            <a:r>
              <a:rPr lang="en-US" sz="1000" dirty="0" smtClean="0">
                <a:solidFill>
                  <a:srgbClr val="803D06"/>
                </a:solidFill>
                <a:latin typeface="Verdana" pitchFamily="34" charset="0"/>
              </a:rPr>
              <a:t>                         Euro Ceramic ltd., Bhachau. Gujarat. 		 Industrial Shed, </a:t>
            </a:r>
            <a:r>
              <a:rPr lang="en-US" sz="1000" dirty="0" err="1" smtClean="0">
                <a:solidFill>
                  <a:srgbClr val="803D06"/>
                </a:solidFill>
                <a:latin typeface="Verdana" pitchFamily="34" charset="0"/>
              </a:rPr>
              <a:t>Bhachau</a:t>
            </a:r>
            <a:r>
              <a:rPr lang="en-US" sz="1000" dirty="0" smtClean="0">
                <a:solidFill>
                  <a:srgbClr val="803D06"/>
                </a:solidFill>
                <a:latin typeface="Verdana" pitchFamily="34" charset="0"/>
              </a:rPr>
              <a:t>, Gujarat.      Ginning Industries.</a:t>
            </a:r>
          </a:p>
          <a:p>
            <a:endParaRPr lang="en-US" sz="1000" dirty="0" smtClean="0">
              <a:solidFill>
                <a:srgbClr val="803D06"/>
              </a:solidFill>
              <a:latin typeface="Verdana" pitchFamily="34" charset="0"/>
            </a:endParaRPr>
          </a:p>
          <a:p>
            <a:endParaRPr lang="en-US" sz="1000" dirty="0" smtClean="0">
              <a:solidFill>
                <a:srgbClr val="803D06"/>
              </a:solidFill>
              <a:latin typeface="Verdana" pitchFamily="34" charset="0"/>
            </a:endParaRPr>
          </a:p>
          <a:p>
            <a:endParaRPr lang="en-US" sz="1000"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2" name="Picture 2" descr="D:\B R I J E S H\B R I J E S H\Monarch Group - Presentations\college building.jpg"/>
          <p:cNvPicPr>
            <a:picLocks noChangeAspect="1" noChangeArrowheads="1"/>
          </p:cNvPicPr>
          <p:nvPr/>
        </p:nvPicPr>
        <p:blipFill>
          <a:blip r:embed="rId4"/>
          <a:srcRect/>
          <a:stretch>
            <a:fillRect/>
          </a:stretch>
        </p:blipFill>
        <p:spPr bwMode="auto">
          <a:xfrm>
            <a:off x="2743200" y="1813560"/>
            <a:ext cx="1981200" cy="1676400"/>
          </a:xfrm>
          <a:prstGeom prst="rect">
            <a:avLst/>
          </a:prstGeom>
          <a:noFill/>
        </p:spPr>
      </p:pic>
      <p:pic>
        <p:nvPicPr>
          <p:cNvPr id="1027" name="Picture 3" descr="D:\B R I J E S H\B R I J E S H\Monarch Group - Presentations\Universal College Of Engineering and Technology.jpg"/>
          <p:cNvPicPr>
            <a:picLocks noChangeAspect="1" noChangeArrowheads="1"/>
          </p:cNvPicPr>
          <p:nvPr/>
        </p:nvPicPr>
        <p:blipFill>
          <a:blip r:embed="rId5"/>
          <a:srcRect/>
          <a:stretch>
            <a:fillRect/>
          </a:stretch>
        </p:blipFill>
        <p:spPr bwMode="auto">
          <a:xfrm>
            <a:off x="381000" y="1813560"/>
            <a:ext cx="1981200" cy="1676400"/>
          </a:xfrm>
          <a:prstGeom prst="rect">
            <a:avLst/>
          </a:prstGeom>
          <a:noFill/>
        </p:spPr>
      </p:pic>
      <p:pic>
        <p:nvPicPr>
          <p:cNvPr id="3075" name="Picture 3" descr="D:\B R I J E S H\B R I J E S H\Monarch Group - Presentations\rdl1.JPG"/>
          <p:cNvPicPr>
            <a:picLocks noChangeAspect="1" noChangeArrowheads="1"/>
          </p:cNvPicPr>
          <p:nvPr/>
        </p:nvPicPr>
        <p:blipFill>
          <a:blip r:embed="rId6"/>
          <a:srcRect/>
          <a:stretch>
            <a:fillRect/>
          </a:stretch>
        </p:blipFill>
        <p:spPr bwMode="auto">
          <a:xfrm>
            <a:off x="4876800" y="1828800"/>
            <a:ext cx="1981200" cy="1600200"/>
          </a:xfrm>
          <a:prstGeom prst="rect">
            <a:avLst/>
          </a:prstGeom>
          <a:noFill/>
        </p:spPr>
      </p:pic>
      <p:pic>
        <p:nvPicPr>
          <p:cNvPr id="3076" name="Picture 4" descr="D:\B R I J E S H\B R I J E S H\Monarch Group - Presentations\ginning-industry.jpg"/>
          <p:cNvPicPr>
            <a:picLocks noChangeAspect="1" noChangeArrowheads="1"/>
          </p:cNvPicPr>
          <p:nvPr/>
        </p:nvPicPr>
        <p:blipFill>
          <a:blip r:embed="rId7"/>
          <a:srcRect/>
          <a:stretch>
            <a:fillRect/>
          </a:stretch>
        </p:blipFill>
        <p:spPr bwMode="auto">
          <a:xfrm>
            <a:off x="7029450" y="4085772"/>
            <a:ext cx="1809750" cy="1676400"/>
          </a:xfrm>
          <a:prstGeom prst="rect">
            <a:avLst/>
          </a:prstGeom>
          <a:noFill/>
        </p:spPr>
      </p:pic>
      <p:pic>
        <p:nvPicPr>
          <p:cNvPr id="3077" name="Picture 5" descr="D:\B R I J E S H\B R I J E S H\Monarch Group - Presentations\texspin2.JPG"/>
          <p:cNvPicPr>
            <a:picLocks noChangeAspect="1" noChangeArrowheads="1"/>
          </p:cNvPicPr>
          <p:nvPr/>
        </p:nvPicPr>
        <p:blipFill>
          <a:blip r:embed="rId8"/>
          <a:srcRect/>
          <a:stretch>
            <a:fillRect/>
          </a:stretch>
        </p:blipFill>
        <p:spPr bwMode="auto">
          <a:xfrm>
            <a:off x="7162800" y="1813560"/>
            <a:ext cx="1828799" cy="1676400"/>
          </a:xfrm>
          <a:prstGeom prst="rect">
            <a:avLst/>
          </a:prstGeom>
          <a:noFill/>
        </p:spPr>
      </p:pic>
      <p:pic>
        <p:nvPicPr>
          <p:cNvPr id="4099" name="Picture 3" descr="D:\B R I J E S H\B R I J E S H\Monarch Group - Presentations\b\12.JPG"/>
          <p:cNvPicPr>
            <a:picLocks noChangeAspect="1" noChangeArrowheads="1"/>
          </p:cNvPicPr>
          <p:nvPr/>
        </p:nvPicPr>
        <p:blipFill>
          <a:blip r:embed="rId9"/>
          <a:srcRect/>
          <a:stretch>
            <a:fillRect/>
          </a:stretch>
        </p:blipFill>
        <p:spPr bwMode="auto">
          <a:xfrm>
            <a:off x="4876800" y="4085772"/>
            <a:ext cx="2057400" cy="1718991"/>
          </a:xfrm>
          <a:prstGeom prst="rect">
            <a:avLst/>
          </a:prstGeom>
          <a:noFill/>
        </p:spPr>
      </p:pic>
      <p:pic>
        <p:nvPicPr>
          <p:cNvPr id="2050" name="Picture 2" descr="D:\B R I J E S H\B R I J E S H\Monarch Group - Presentations\euro-ceramics_main_building.jpg"/>
          <p:cNvPicPr>
            <a:picLocks noChangeAspect="1" noChangeArrowheads="1"/>
          </p:cNvPicPr>
          <p:nvPr/>
        </p:nvPicPr>
        <p:blipFill>
          <a:blip r:embed="rId10"/>
          <a:srcRect/>
          <a:stretch>
            <a:fillRect/>
          </a:stretch>
        </p:blipFill>
        <p:spPr bwMode="auto">
          <a:xfrm>
            <a:off x="304800" y="4085772"/>
            <a:ext cx="4419600" cy="1676400"/>
          </a:xfrm>
          <a:prstGeom prst="rect">
            <a:avLst/>
          </a:prstGeom>
          <a:noFill/>
        </p:spPr>
      </p:pic>
      <p:pic>
        <p:nvPicPr>
          <p:cNvPr id="13" name="Picture 2"/>
          <p:cNvPicPr>
            <a:picLocks noChangeAspect="1" noChangeArrowheads="1"/>
          </p:cNvPicPr>
          <p:nvPr/>
        </p:nvPicPr>
        <p:blipFill>
          <a:blip r:embed="rId11"/>
          <a:srcRect/>
          <a:stretch>
            <a:fillRect/>
          </a:stretch>
        </p:blipFill>
        <p:spPr bwMode="auto">
          <a:xfrm>
            <a:off x="-11430" y="6640830"/>
            <a:ext cx="9153525" cy="219075"/>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381000"/>
            <a:ext cx="8839200" cy="62484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COMMERCIAL BUILDING PROJECT </a:t>
            </a: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r>
              <a:rPr lang="en-US" sz="1000" dirty="0" smtClean="0">
                <a:solidFill>
                  <a:srgbClr val="803D06"/>
                </a:solidFill>
                <a:latin typeface="Verdana" pitchFamily="34" charset="0"/>
              </a:rPr>
              <a:t>       Middle Point Complex, Surendranagar.               Hare </a:t>
            </a:r>
            <a:r>
              <a:rPr lang="en-US" sz="1000" dirty="0" err="1" smtClean="0">
                <a:solidFill>
                  <a:srgbClr val="803D06"/>
                </a:solidFill>
                <a:latin typeface="Verdana" pitchFamily="34" charset="0"/>
              </a:rPr>
              <a:t>krishna</a:t>
            </a:r>
            <a:r>
              <a:rPr lang="en-US" sz="1000" dirty="0" smtClean="0">
                <a:solidFill>
                  <a:srgbClr val="803D06"/>
                </a:solidFill>
                <a:latin typeface="Verdana" pitchFamily="34" charset="0"/>
              </a:rPr>
              <a:t> Apartment ,               Sun Plaza Complex, Surendranagar.     </a:t>
            </a:r>
          </a:p>
          <a:p>
            <a:r>
              <a:rPr lang="en-US" sz="1000" dirty="0" smtClean="0">
                <a:solidFill>
                  <a:srgbClr val="803D06"/>
                </a:solidFill>
                <a:latin typeface="Verdana" pitchFamily="34" charset="0"/>
              </a:rPr>
              <a:t>                                                                                   Surendranagar,</a:t>
            </a:r>
          </a:p>
          <a:p>
            <a:endParaRPr lang="en-US" sz="1000" dirty="0" smtClean="0">
              <a:solidFill>
                <a:srgbClr val="803D06"/>
              </a:solidFill>
              <a:latin typeface="Verdana" pitchFamily="34" charset="0"/>
            </a:endParaRPr>
          </a:p>
          <a:p>
            <a:endParaRPr lang="en-US" sz="1000" dirty="0" smtClean="0">
              <a:solidFill>
                <a:srgbClr val="803D06"/>
              </a:solidFill>
              <a:latin typeface="Verdana" pitchFamily="34" charset="0"/>
            </a:endParaRPr>
          </a:p>
          <a:p>
            <a:endParaRPr lang="en-US" sz="1000" dirty="0" smtClean="0">
              <a:solidFill>
                <a:srgbClr val="803D06"/>
              </a:solidFill>
              <a:latin typeface="Verdana" pitchFamily="34" charset="0"/>
            </a:endParaRPr>
          </a:p>
          <a:p>
            <a:endParaRPr lang="en-US" sz="1000" dirty="0" smtClean="0">
              <a:solidFill>
                <a:srgbClr val="803D06"/>
              </a:solidFill>
              <a:latin typeface="Verdana" pitchFamily="34" charset="0"/>
            </a:endParaRPr>
          </a:p>
          <a:p>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r>
              <a:rPr lang="en-US" sz="1000" dirty="0" smtClean="0">
                <a:solidFill>
                  <a:srgbClr val="803D06"/>
                </a:solidFill>
                <a:latin typeface="Verdana" pitchFamily="34" charset="0"/>
              </a:rPr>
              <a:t>        Indian Oil, </a:t>
            </a:r>
            <a:r>
              <a:rPr lang="en-US" sz="1000" dirty="0" err="1" smtClean="0">
                <a:solidFill>
                  <a:srgbClr val="803D06"/>
                </a:solidFill>
                <a:latin typeface="Verdana" pitchFamily="34" charset="0"/>
              </a:rPr>
              <a:t>Mandavraiji</a:t>
            </a:r>
            <a:r>
              <a:rPr lang="en-US" sz="1000" dirty="0" smtClean="0">
                <a:solidFill>
                  <a:srgbClr val="803D06"/>
                </a:solidFill>
                <a:latin typeface="Verdana" pitchFamily="34" charset="0"/>
              </a:rPr>
              <a:t> H.O., Gujarat                 Sanatorium, </a:t>
            </a:r>
            <a:r>
              <a:rPr lang="en-US" sz="1000" dirty="0" err="1" smtClean="0">
                <a:solidFill>
                  <a:srgbClr val="803D06"/>
                </a:solidFill>
                <a:latin typeface="Verdana" pitchFamily="34" charset="0"/>
              </a:rPr>
              <a:t>Limbadi</a:t>
            </a:r>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Dharamshala</a:t>
            </a:r>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Dwarka</a:t>
            </a:r>
            <a:r>
              <a:rPr lang="en-US" sz="1000" dirty="0" smtClean="0">
                <a:solidFill>
                  <a:srgbClr val="803D06"/>
                </a:solidFill>
                <a:latin typeface="Verdana" pitchFamily="34" charset="0"/>
              </a:rPr>
              <a:t>.                  </a:t>
            </a: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3074" name="Picture 2" descr="D:\B R I J E S H\B R I J E S H\Monarch Group - Presentations\b\4.JPG"/>
          <p:cNvPicPr>
            <a:picLocks noChangeAspect="1" noChangeArrowheads="1"/>
          </p:cNvPicPr>
          <p:nvPr/>
        </p:nvPicPr>
        <p:blipFill>
          <a:blip r:embed="rId4"/>
          <a:srcRect/>
          <a:stretch>
            <a:fillRect/>
          </a:stretch>
        </p:blipFill>
        <p:spPr bwMode="auto">
          <a:xfrm>
            <a:off x="5966460" y="1844040"/>
            <a:ext cx="2209800" cy="1524000"/>
          </a:xfrm>
          <a:prstGeom prst="rect">
            <a:avLst/>
          </a:prstGeom>
          <a:noFill/>
        </p:spPr>
      </p:pic>
      <p:pic>
        <p:nvPicPr>
          <p:cNvPr id="11" name="Picture 7" descr="D:\B R I J E S H\B R I J E S H\Monarch Group - Presentations\b\5.JPG"/>
          <p:cNvPicPr>
            <a:picLocks noChangeAspect="1" noChangeArrowheads="1"/>
          </p:cNvPicPr>
          <p:nvPr/>
        </p:nvPicPr>
        <p:blipFill>
          <a:blip r:embed="rId5"/>
          <a:srcRect/>
          <a:stretch>
            <a:fillRect/>
          </a:stretch>
        </p:blipFill>
        <p:spPr bwMode="auto">
          <a:xfrm>
            <a:off x="632460" y="1844040"/>
            <a:ext cx="2209800" cy="1589388"/>
          </a:xfrm>
          <a:prstGeom prst="rect">
            <a:avLst/>
          </a:prstGeom>
          <a:noFill/>
        </p:spPr>
      </p:pic>
      <p:pic>
        <p:nvPicPr>
          <p:cNvPr id="3076" name="Picture 4" descr="D:\B R I J E S H\B R I J E S H\Monarch Group - Presentations\b\13.JPG"/>
          <p:cNvPicPr>
            <a:picLocks noChangeAspect="1" noChangeArrowheads="1"/>
          </p:cNvPicPr>
          <p:nvPr/>
        </p:nvPicPr>
        <p:blipFill>
          <a:blip r:embed="rId6"/>
          <a:srcRect/>
          <a:stretch>
            <a:fillRect/>
          </a:stretch>
        </p:blipFill>
        <p:spPr bwMode="auto">
          <a:xfrm>
            <a:off x="3299460" y="1844040"/>
            <a:ext cx="2209800" cy="1600199"/>
          </a:xfrm>
          <a:prstGeom prst="rect">
            <a:avLst/>
          </a:prstGeom>
          <a:noFill/>
        </p:spPr>
      </p:pic>
      <p:pic>
        <p:nvPicPr>
          <p:cNvPr id="3077" name="Picture 5" descr="D:\B R I J E S H\B R I J E S H\Monarch Group - Presentations\b\6.JPG"/>
          <p:cNvPicPr>
            <a:picLocks noChangeAspect="1" noChangeArrowheads="1"/>
          </p:cNvPicPr>
          <p:nvPr/>
        </p:nvPicPr>
        <p:blipFill>
          <a:blip r:embed="rId7"/>
          <a:srcRect/>
          <a:stretch>
            <a:fillRect/>
          </a:stretch>
        </p:blipFill>
        <p:spPr bwMode="auto">
          <a:xfrm>
            <a:off x="685800" y="3962400"/>
            <a:ext cx="2209800" cy="1600200"/>
          </a:xfrm>
          <a:prstGeom prst="rect">
            <a:avLst/>
          </a:prstGeom>
          <a:noFill/>
        </p:spPr>
      </p:pic>
      <p:pic>
        <p:nvPicPr>
          <p:cNvPr id="3078" name="Picture 6" descr="D:\B R I J E S H\B R I J E S H\Monarch Group - Presentations\b\8.JPG"/>
          <p:cNvPicPr>
            <a:picLocks noChangeAspect="1" noChangeArrowheads="1"/>
          </p:cNvPicPr>
          <p:nvPr/>
        </p:nvPicPr>
        <p:blipFill>
          <a:blip r:embed="rId8"/>
          <a:srcRect/>
          <a:stretch>
            <a:fillRect/>
          </a:stretch>
        </p:blipFill>
        <p:spPr bwMode="auto">
          <a:xfrm>
            <a:off x="3352800" y="3962400"/>
            <a:ext cx="2210926" cy="1600200"/>
          </a:xfrm>
          <a:prstGeom prst="rect">
            <a:avLst/>
          </a:prstGeom>
          <a:noFill/>
        </p:spPr>
      </p:pic>
      <p:pic>
        <p:nvPicPr>
          <p:cNvPr id="3079" name="Picture 7"/>
          <p:cNvPicPr>
            <a:picLocks noChangeAspect="1" noChangeArrowheads="1"/>
          </p:cNvPicPr>
          <p:nvPr/>
        </p:nvPicPr>
        <p:blipFill>
          <a:blip r:embed="rId9"/>
          <a:srcRect/>
          <a:stretch>
            <a:fillRect/>
          </a:stretch>
        </p:blipFill>
        <p:spPr bwMode="auto">
          <a:xfrm>
            <a:off x="5943600" y="3962400"/>
            <a:ext cx="2209799" cy="1600200"/>
          </a:xfrm>
          <a:prstGeom prst="rect">
            <a:avLst/>
          </a:prstGeom>
          <a:noFill/>
          <a:ln w="9525">
            <a:noFill/>
            <a:miter lim="800000"/>
            <a:headEnd/>
            <a:tailEnd/>
          </a:ln>
          <a:effectLst/>
        </p:spPr>
      </p:pic>
      <p:pic>
        <p:nvPicPr>
          <p:cNvPr id="12" name="Picture 2"/>
          <p:cNvPicPr>
            <a:picLocks noChangeAspect="1" noChangeArrowheads="1"/>
          </p:cNvPicPr>
          <p:nvPr/>
        </p:nvPicPr>
        <p:blipFill>
          <a:blip r:embed="rId10"/>
          <a:srcRect/>
          <a:stretch>
            <a:fillRect/>
          </a:stretch>
        </p:blipFill>
        <p:spPr bwMode="auto">
          <a:xfrm>
            <a:off x="-11430" y="6640830"/>
            <a:ext cx="9153525" cy="219075"/>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381000"/>
            <a:ext cx="8991600" cy="58674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RESIDENTIAL PROJECT </a:t>
            </a:r>
          </a:p>
          <a:p>
            <a:endParaRPr lang="en-US" sz="10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r>
              <a:rPr lang="en-US" sz="1000" dirty="0" smtClean="0">
                <a:solidFill>
                  <a:srgbClr val="803D06"/>
                </a:solidFill>
                <a:latin typeface="Verdana" pitchFamily="34" charset="0"/>
              </a:rPr>
              <a:t>          Bungalow at Ahmedabad, Gujarat.                 Bungalow at Limbdi, Gujarat.               Bungalow at Surendranagar, Gujarat.</a:t>
            </a: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r>
              <a:rPr lang="en-US" sz="1000" dirty="0" smtClean="0">
                <a:solidFill>
                  <a:srgbClr val="803D06"/>
                </a:solidFill>
                <a:latin typeface="Verdana" pitchFamily="34" charset="0"/>
              </a:rPr>
              <a:t>        Bungalow at Surendranagar, Gujarat.              Bungalow at Limbdi, Gujarat                  Bungalow at Surendranagar, Gujarat.</a:t>
            </a: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3074" name="Picture 2" descr="D:\B R I J E S H\B R I J E S H\Monarch Group - Presentations\house.jpg"/>
          <p:cNvPicPr>
            <a:picLocks noChangeAspect="1" noChangeArrowheads="1"/>
          </p:cNvPicPr>
          <p:nvPr/>
        </p:nvPicPr>
        <p:blipFill>
          <a:blip r:embed="rId4" cstate="print"/>
          <a:srcRect/>
          <a:stretch>
            <a:fillRect/>
          </a:stretch>
        </p:blipFill>
        <p:spPr bwMode="auto">
          <a:xfrm>
            <a:off x="3505200" y="4038600"/>
            <a:ext cx="2133600" cy="1553173"/>
          </a:xfrm>
          <a:prstGeom prst="rect">
            <a:avLst/>
          </a:prstGeom>
          <a:noFill/>
        </p:spPr>
      </p:pic>
      <p:pic>
        <p:nvPicPr>
          <p:cNvPr id="2" name="Picture 2" descr="\\Monarch9\d\Yogesh\UJAMSHI KHANDLA_Personal\HOUSE PICS\Right Side Elevation.JPG"/>
          <p:cNvPicPr>
            <a:picLocks noChangeAspect="1" noChangeArrowheads="1"/>
          </p:cNvPicPr>
          <p:nvPr/>
        </p:nvPicPr>
        <p:blipFill>
          <a:blip r:embed="rId5" cstate="print"/>
          <a:srcRect/>
          <a:stretch>
            <a:fillRect/>
          </a:stretch>
        </p:blipFill>
        <p:spPr bwMode="auto">
          <a:xfrm>
            <a:off x="609600" y="1752600"/>
            <a:ext cx="2229556" cy="1524000"/>
          </a:xfrm>
          <a:prstGeom prst="rect">
            <a:avLst/>
          </a:prstGeom>
          <a:noFill/>
        </p:spPr>
      </p:pic>
      <p:pic>
        <p:nvPicPr>
          <p:cNvPr id="2050" name="Picture 2" descr="D:\B R I J E S H\B R I J E S H\Monarch Group - Presentations\house1.JPG"/>
          <p:cNvPicPr>
            <a:picLocks noChangeAspect="1" noChangeArrowheads="1"/>
          </p:cNvPicPr>
          <p:nvPr/>
        </p:nvPicPr>
        <p:blipFill>
          <a:blip r:embed="rId6" cstate="print"/>
          <a:srcRect/>
          <a:stretch>
            <a:fillRect/>
          </a:stretch>
        </p:blipFill>
        <p:spPr bwMode="auto">
          <a:xfrm>
            <a:off x="6324600" y="1752600"/>
            <a:ext cx="2133600" cy="1524000"/>
          </a:xfrm>
          <a:prstGeom prst="rect">
            <a:avLst/>
          </a:prstGeom>
          <a:noFill/>
        </p:spPr>
      </p:pic>
      <p:pic>
        <p:nvPicPr>
          <p:cNvPr id="2051" name="Picture 3" descr="D:\B R I J E S H\B R I J E S H\Monarch Group - Presentations\b\3.JPG"/>
          <p:cNvPicPr>
            <a:picLocks noChangeAspect="1" noChangeArrowheads="1"/>
          </p:cNvPicPr>
          <p:nvPr/>
        </p:nvPicPr>
        <p:blipFill>
          <a:blip r:embed="rId7"/>
          <a:srcRect/>
          <a:stretch>
            <a:fillRect/>
          </a:stretch>
        </p:blipFill>
        <p:spPr bwMode="auto">
          <a:xfrm>
            <a:off x="609600" y="4038600"/>
            <a:ext cx="2209800" cy="1581150"/>
          </a:xfrm>
          <a:prstGeom prst="rect">
            <a:avLst/>
          </a:prstGeom>
          <a:noFill/>
        </p:spPr>
      </p:pic>
      <p:pic>
        <p:nvPicPr>
          <p:cNvPr id="2052" name="Picture 4" descr="D:\B R I J E S H\B R I J E S H\Monarch Group - Presentations\b\1.JPG"/>
          <p:cNvPicPr>
            <a:picLocks noChangeAspect="1" noChangeArrowheads="1"/>
          </p:cNvPicPr>
          <p:nvPr/>
        </p:nvPicPr>
        <p:blipFill>
          <a:blip r:embed="rId8"/>
          <a:srcRect/>
          <a:stretch>
            <a:fillRect/>
          </a:stretch>
        </p:blipFill>
        <p:spPr bwMode="auto">
          <a:xfrm>
            <a:off x="3505200" y="1676400"/>
            <a:ext cx="2209800" cy="1600200"/>
          </a:xfrm>
          <a:prstGeom prst="rect">
            <a:avLst/>
          </a:prstGeom>
          <a:noFill/>
        </p:spPr>
      </p:pic>
      <p:pic>
        <p:nvPicPr>
          <p:cNvPr id="2054" name="Picture 6"/>
          <p:cNvPicPr>
            <a:picLocks noChangeAspect="1" noChangeArrowheads="1"/>
          </p:cNvPicPr>
          <p:nvPr/>
        </p:nvPicPr>
        <p:blipFill>
          <a:blip r:embed="rId9" cstate="print"/>
          <a:srcRect/>
          <a:stretch>
            <a:fillRect/>
          </a:stretch>
        </p:blipFill>
        <p:spPr bwMode="auto">
          <a:xfrm>
            <a:off x="6324600" y="4038600"/>
            <a:ext cx="2209800" cy="1579431"/>
          </a:xfrm>
          <a:prstGeom prst="rect">
            <a:avLst/>
          </a:prstGeom>
          <a:noFill/>
          <a:ln w="9525">
            <a:noFill/>
            <a:miter lim="800000"/>
            <a:headEnd/>
            <a:tailEnd/>
          </a:ln>
          <a:effectLst/>
        </p:spPr>
      </p:pic>
      <p:pic>
        <p:nvPicPr>
          <p:cNvPr id="11" name="Picture 2"/>
          <p:cNvPicPr>
            <a:picLocks noChangeAspect="1" noChangeArrowheads="1"/>
          </p:cNvPicPr>
          <p:nvPr/>
        </p:nvPicPr>
        <p:blipFill>
          <a:blip r:embed="rId10"/>
          <a:srcRect/>
          <a:stretch>
            <a:fillRect/>
          </a:stretch>
        </p:blipFill>
        <p:spPr bwMode="auto">
          <a:xfrm>
            <a:off x="-11430" y="6640830"/>
            <a:ext cx="9153525" cy="219075"/>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533400"/>
            <a:ext cx="8839200" cy="58674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r>
              <a:rPr lang="en-US" sz="24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rPr>
              <a:t>HERITAGE  project </a:t>
            </a:r>
            <a:endParaRPr lang="en-US" sz="1000" b="1" cap="all" dirty="0" smtClean="0">
              <a:ln/>
              <a:solidFill>
                <a:srgbClr val="CC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endParaRPr lang="en-US" sz="1000" b="1" cap="all" dirty="0" smtClean="0">
              <a:ln/>
              <a:solidFill>
                <a:srgbClr val="803D06"/>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Sardar</a:t>
            </a:r>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Vallabhbhai</a:t>
            </a:r>
            <a:r>
              <a:rPr lang="en-US" sz="1000" dirty="0" smtClean="0">
                <a:solidFill>
                  <a:srgbClr val="803D06"/>
                </a:solidFill>
                <a:latin typeface="Verdana" pitchFamily="34" charset="0"/>
              </a:rPr>
              <a:t> Patel Memorial Society,     </a:t>
            </a:r>
            <a:r>
              <a:rPr lang="en-US" sz="1000" dirty="0" err="1" smtClean="0">
                <a:solidFill>
                  <a:srgbClr val="803D06"/>
                </a:solidFill>
                <a:latin typeface="Verdana" pitchFamily="34" charset="0"/>
              </a:rPr>
              <a:t>Nij</a:t>
            </a:r>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Mandir</a:t>
            </a:r>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Shri</a:t>
            </a:r>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Jagdish</a:t>
            </a:r>
            <a:r>
              <a:rPr lang="en-US" sz="1000" dirty="0" smtClean="0">
                <a:solidFill>
                  <a:srgbClr val="803D06"/>
                </a:solidFill>
                <a:latin typeface="Verdana" pitchFamily="34" charset="0"/>
              </a:rPr>
              <a:t> Ashram.           </a:t>
            </a:r>
            <a:r>
              <a:rPr lang="en-US" sz="1000" dirty="0" err="1" smtClean="0">
                <a:solidFill>
                  <a:srgbClr val="803D06"/>
                </a:solidFill>
                <a:latin typeface="Verdana" pitchFamily="34" charset="0"/>
              </a:rPr>
              <a:t>Shri</a:t>
            </a:r>
            <a:r>
              <a:rPr lang="en-US" sz="1000" dirty="0" smtClean="0">
                <a:solidFill>
                  <a:srgbClr val="803D06"/>
                </a:solidFill>
                <a:latin typeface="Verdana" pitchFamily="34" charset="0"/>
              </a:rPr>
              <a:t> </a:t>
            </a:r>
            <a:r>
              <a:rPr lang="en-US" sz="1000" dirty="0" err="1" smtClean="0">
                <a:solidFill>
                  <a:srgbClr val="803D06"/>
                </a:solidFill>
                <a:latin typeface="Verdana" pitchFamily="34" charset="0"/>
              </a:rPr>
              <a:t>Jagdish</a:t>
            </a:r>
            <a:r>
              <a:rPr lang="en-US" sz="1000" dirty="0" smtClean="0">
                <a:solidFill>
                  <a:srgbClr val="803D06"/>
                </a:solidFill>
                <a:latin typeface="Verdana" pitchFamily="34" charset="0"/>
              </a:rPr>
              <a:t> Ashram, </a:t>
            </a:r>
            <a:r>
              <a:rPr lang="en-US" sz="1000" dirty="0" err="1" smtClean="0">
                <a:solidFill>
                  <a:srgbClr val="803D06"/>
                </a:solidFill>
                <a:latin typeface="Verdana" pitchFamily="34" charset="0"/>
              </a:rPr>
              <a:t>Limbadi</a:t>
            </a:r>
            <a:r>
              <a:rPr lang="en-US" sz="1000" dirty="0" smtClean="0">
                <a:solidFill>
                  <a:srgbClr val="803D06"/>
                </a:solidFill>
                <a:latin typeface="Verdana" pitchFamily="34" charset="0"/>
              </a:rPr>
              <a:t>, Gujarat.</a:t>
            </a:r>
          </a:p>
          <a:p>
            <a:r>
              <a:rPr lang="en-US" sz="1000" dirty="0" smtClean="0">
                <a:solidFill>
                  <a:srgbClr val="803D06"/>
                </a:solidFill>
                <a:latin typeface="Verdana" pitchFamily="34" charset="0"/>
              </a:rPr>
              <a:t> (Museum) </a:t>
            </a:r>
            <a:r>
              <a:rPr lang="en-US" sz="1000" dirty="0" err="1" smtClean="0">
                <a:solidFill>
                  <a:srgbClr val="803D06"/>
                </a:solidFill>
                <a:latin typeface="Verdana" pitchFamily="34" charset="0"/>
              </a:rPr>
              <a:t>Shahibaugh,Ahmedabad</a:t>
            </a:r>
            <a:r>
              <a:rPr lang="en-US" sz="1000" dirty="0" smtClean="0">
                <a:solidFill>
                  <a:srgbClr val="803D06"/>
                </a:solidFill>
                <a:latin typeface="Verdana" pitchFamily="34" charset="0"/>
              </a:rPr>
              <a:t>, Gujarat.</a:t>
            </a: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smtClean="0">
              <a:solidFill>
                <a:srgbClr val="803D06"/>
              </a:solidFill>
              <a:latin typeface="Verdana" pitchFamily="34" charset="0"/>
            </a:endParaRPr>
          </a:p>
          <a:p>
            <a:r>
              <a:rPr lang="en-US" sz="1000" dirty="0" smtClean="0">
                <a:solidFill>
                  <a:srgbClr val="803D06"/>
                </a:solidFill>
                <a:latin typeface="Verdana" pitchFamily="34" charset="0"/>
              </a:rPr>
              <a:t>   Pagoda Style Bungalow, Surendranagar.          Mosque at Surendranagar.                 Daudi Vohra Mosque, Surendranagar </a:t>
            </a:r>
          </a:p>
          <a:p>
            <a:r>
              <a:rPr lang="en-US" sz="1000" dirty="0" smtClean="0">
                <a:solidFill>
                  <a:srgbClr val="803D06"/>
                </a:solidFill>
                <a:latin typeface="Verdana" pitchFamily="34" charset="0"/>
              </a:rPr>
              <a:t>       </a:t>
            </a:r>
          </a:p>
          <a:p>
            <a:pPr>
              <a:buFont typeface="Arial" pitchFamily="34" charset="0"/>
              <a:buChar char="•"/>
            </a:pPr>
            <a:endParaRPr lang="en-US" sz="1000" dirty="0" smtClean="0">
              <a:solidFill>
                <a:srgbClr val="803D06"/>
              </a:solidFill>
              <a:latin typeface="Verdana" pitchFamily="34" charset="0"/>
            </a:endParaRPr>
          </a:p>
          <a:p>
            <a:pPr>
              <a:buFont typeface="Arial" pitchFamily="34" charset="0"/>
              <a:buChar char="•"/>
            </a:pPr>
            <a:endParaRPr lang="en-US" sz="1000" dirty="0">
              <a:solidFill>
                <a:srgbClr val="803D06"/>
              </a:solidFill>
              <a:latin typeface="Verdana" pitchFamily="34" charset="0"/>
            </a:endParaRPr>
          </a:p>
        </p:txBody>
      </p:sp>
      <p:pic>
        <p:nvPicPr>
          <p:cNvPr id="1026" name="Picture 2" descr="C:\Documents and Settings\Administrator\Desktop\MONARCH logo.JPG"/>
          <p:cNvPicPr>
            <a:picLocks noChangeAspect="1" noChangeArrowheads="1"/>
          </p:cNvPicPr>
          <p:nvPr/>
        </p:nvPicPr>
        <p:blipFill>
          <a:blip r:embed="rId3"/>
          <a:srcRect/>
          <a:stretch>
            <a:fillRect/>
          </a:stretch>
        </p:blipFill>
        <p:spPr bwMode="auto">
          <a:xfrm>
            <a:off x="7467600" y="533400"/>
            <a:ext cx="1295400" cy="1335578"/>
          </a:xfrm>
          <a:prstGeom prst="rect">
            <a:avLst/>
          </a:prstGeom>
          <a:noFill/>
        </p:spPr>
      </p:pic>
      <p:pic>
        <p:nvPicPr>
          <p:cNvPr id="2" name="Picture 2" descr="D:\B R I J E S H\B R I J E S H\Monarch Group - Presentations\community hall.JPG"/>
          <p:cNvPicPr>
            <a:picLocks noChangeAspect="1" noChangeArrowheads="1"/>
          </p:cNvPicPr>
          <p:nvPr/>
        </p:nvPicPr>
        <p:blipFill>
          <a:blip r:embed="rId4" cstate="print"/>
          <a:srcRect/>
          <a:stretch>
            <a:fillRect/>
          </a:stretch>
        </p:blipFill>
        <p:spPr bwMode="auto">
          <a:xfrm>
            <a:off x="5943600" y="4061460"/>
            <a:ext cx="2174221" cy="1524000"/>
          </a:xfrm>
          <a:prstGeom prst="rect">
            <a:avLst/>
          </a:prstGeom>
          <a:noFill/>
        </p:spPr>
      </p:pic>
      <p:pic>
        <p:nvPicPr>
          <p:cNvPr id="1027" name="Picture 3" descr="D:\B R I J E S H\B R I J E S H\Monarch Group - Presentations\svpms.jpg"/>
          <p:cNvPicPr>
            <a:picLocks noChangeAspect="1" noChangeArrowheads="1"/>
          </p:cNvPicPr>
          <p:nvPr/>
        </p:nvPicPr>
        <p:blipFill>
          <a:blip r:embed="rId5" cstate="print"/>
          <a:srcRect/>
          <a:stretch>
            <a:fillRect/>
          </a:stretch>
        </p:blipFill>
        <p:spPr bwMode="auto">
          <a:xfrm>
            <a:off x="533400" y="1965960"/>
            <a:ext cx="2209800" cy="1562100"/>
          </a:xfrm>
          <a:prstGeom prst="rect">
            <a:avLst/>
          </a:prstGeom>
          <a:noFill/>
        </p:spPr>
      </p:pic>
      <p:pic>
        <p:nvPicPr>
          <p:cNvPr id="3" name="Picture 5" descr="D:\B R I J E S H\B R I J E S H\Monarch Group - Presentations\rajendravihol.JPG"/>
          <p:cNvPicPr>
            <a:picLocks noChangeAspect="1" noChangeArrowheads="1"/>
          </p:cNvPicPr>
          <p:nvPr/>
        </p:nvPicPr>
        <p:blipFill>
          <a:blip r:embed="rId6"/>
          <a:srcRect/>
          <a:stretch>
            <a:fillRect/>
          </a:stretch>
        </p:blipFill>
        <p:spPr bwMode="auto">
          <a:xfrm>
            <a:off x="533400" y="4076700"/>
            <a:ext cx="2209800" cy="1524000"/>
          </a:xfrm>
          <a:prstGeom prst="rect">
            <a:avLst/>
          </a:prstGeom>
          <a:noFill/>
        </p:spPr>
      </p:pic>
      <p:pic>
        <p:nvPicPr>
          <p:cNvPr id="3074" name="Picture 2" descr="D:\B R I J E S H\B R I J E S H\Monarch Group - Presentations\nij mandir.JPG"/>
          <p:cNvPicPr>
            <a:picLocks noChangeAspect="1" noChangeArrowheads="1"/>
          </p:cNvPicPr>
          <p:nvPr/>
        </p:nvPicPr>
        <p:blipFill>
          <a:blip r:embed="rId7"/>
          <a:srcRect/>
          <a:stretch>
            <a:fillRect/>
          </a:stretch>
        </p:blipFill>
        <p:spPr bwMode="auto">
          <a:xfrm>
            <a:off x="3200400" y="1981200"/>
            <a:ext cx="2195512" cy="1528762"/>
          </a:xfrm>
          <a:prstGeom prst="rect">
            <a:avLst/>
          </a:prstGeom>
          <a:noFill/>
        </p:spPr>
      </p:pic>
      <p:pic>
        <p:nvPicPr>
          <p:cNvPr id="4" name="Picture 3" descr="D:\B R I J E S H\B R I J E S H\Monarch Group - Presentations\jagdish ashram-1.jpg"/>
          <p:cNvPicPr>
            <a:picLocks noChangeAspect="1" noChangeArrowheads="1"/>
          </p:cNvPicPr>
          <p:nvPr/>
        </p:nvPicPr>
        <p:blipFill>
          <a:blip r:embed="rId8"/>
          <a:srcRect/>
          <a:stretch>
            <a:fillRect/>
          </a:stretch>
        </p:blipFill>
        <p:spPr bwMode="auto">
          <a:xfrm>
            <a:off x="5943600" y="1981200"/>
            <a:ext cx="2209800" cy="1533525"/>
          </a:xfrm>
          <a:prstGeom prst="rect">
            <a:avLst/>
          </a:prstGeom>
          <a:noFill/>
        </p:spPr>
      </p:pic>
      <p:pic>
        <p:nvPicPr>
          <p:cNvPr id="3076" name="Picture 4"/>
          <p:cNvPicPr>
            <a:picLocks noChangeAspect="1" noChangeArrowheads="1"/>
          </p:cNvPicPr>
          <p:nvPr/>
        </p:nvPicPr>
        <p:blipFill>
          <a:blip r:embed="rId9"/>
          <a:srcRect/>
          <a:stretch>
            <a:fillRect/>
          </a:stretch>
        </p:blipFill>
        <p:spPr bwMode="auto">
          <a:xfrm>
            <a:off x="3200400" y="4038600"/>
            <a:ext cx="2209800" cy="1524000"/>
          </a:xfrm>
          <a:prstGeom prst="rect">
            <a:avLst/>
          </a:prstGeom>
          <a:noFill/>
          <a:ln w="9525">
            <a:noFill/>
            <a:miter lim="800000"/>
            <a:headEnd/>
            <a:tailEnd/>
          </a:ln>
          <a:effectLst/>
        </p:spPr>
      </p:pic>
      <p:pic>
        <p:nvPicPr>
          <p:cNvPr id="11" name="Picture 2"/>
          <p:cNvPicPr>
            <a:picLocks noChangeAspect="1" noChangeArrowheads="1"/>
          </p:cNvPicPr>
          <p:nvPr/>
        </p:nvPicPr>
        <p:blipFill>
          <a:blip r:embed="rId10"/>
          <a:srcRect/>
          <a:stretch>
            <a:fillRect/>
          </a:stretch>
        </p:blipFill>
        <p:spPr bwMode="auto">
          <a:xfrm>
            <a:off x="-11430" y="6640830"/>
            <a:ext cx="9153525" cy="219075"/>
          </a:xfrm>
          <a:prstGeom prst="rect">
            <a:avLst/>
          </a:prstGeom>
          <a:noFill/>
          <a:ln w="9525">
            <a:noFill/>
            <a:miter lim="800000"/>
            <a:headEnd/>
            <a:tailEnd/>
          </a:ln>
          <a:effectLst/>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596</Words>
  <Application>Microsoft Office PowerPoint</Application>
  <PresentationFormat>On-screen Show (4:3)</PresentationFormat>
  <Paragraphs>291</Paragraphs>
  <Slides>13</Slides>
  <Notes>13</Notes>
  <HiddenSlides>0</HiddenSlides>
  <MMClips>0</MMClips>
  <ScaleCrop>false</ScaleCrop>
  <HeadingPairs>
    <vt:vector size="6" baseType="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Custom Show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INTEL</dc:creator>
  <cp:lastModifiedBy>om</cp:lastModifiedBy>
  <cp:revision>228</cp:revision>
  <dcterms:created xsi:type="dcterms:W3CDTF">2013-01-16T09:56:04Z</dcterms:created>
  <dcterms:modified xsi:type="dcterms:W3CDTF">2013-01-22T06:09:41Z</dcterms:modified>
</cp:coreProperties>
</file>